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76"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7" r:id="rId17"/>
    <p:sldId id="258" r:id="rId18"/>
    <p:sldId id="260" r:id="rId19"/>
    <p:sldId id="259" r:id="rId20"/>
    <p:sldId id="261"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showGuides="1">
      <p:cViewPr varScale="1">
        <p:scale>
          <a:sx n="85" d="100"/>
          <a:sy n="85" d="100"/>
        </p:scale>
        <p:origin x="126" y="70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191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51604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70303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10242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32539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23066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9358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3755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04750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38147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89780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DDD4B-A68E-4EAD-9C30-2010A8EBCEFC}" type="datetimeFigureOut">
              <a:rPr kumimoji="1" lang="ja-JP" altLang="en-US" smtClean="0"/>
              <a:t>2019/1/22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0402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4.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hyperlink" Target="https://data-trading.org/" TargetMode="External"/><Relationship Id="rId2" Type="http://schemas.openxmlformats.org/officeDocument/2006/relationships/hyperlink" Target="https://www.jipdec.or.jp/ov/index.html" TargetMode="External"/><Relationship Id="rId1" Type="http://schemas.openxmlformats.org/officeDocument/2006/relationships/slideLayout" Target="../slideLayouts/slideLayout1.xml"/><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669615" y="3272213"/>
            <a:ext cx="2237590" cy="276999"/>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iPNT</a:t>
            </a:r>
            <a:r>
              <a:rPr kumimoji="1" lang="ja-JP" altLang="en-US" sz="1200" dirty="0" smtClean="0">
                <a:latin typeface="Meiryo UI" panose="020B0604030504040204" pitchFamily="50" charset="-128"/>
                <a:ea typeface="Meiryo UI" panose="020B0604030504040204" pitchFamily="50" charset="-128"/>
              </a:rPr>
              <a:t>技術</a:t>
            </a:r>
            <a:endParaRPr kumimoji="1" lang="ja-JP" altLang="en-US" sz="12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3381968" y="4477564"/>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PI</a:t>
            </a:r>
            <a:r>
              <a:rPr kumimoji="1" lang="ja-JP" altLang="en-US" sz="1200" dirty="0" smtClean="0">
                <a:latin typeface="Meiryo UI" panose="020B0604030504040204" pitchFamily="50" charset="-128"/>
                <a:ea typeface="Meiryo UI" panose="020B0604030504040204" pitchFamily="50" charset="-128"/>
              </a:rPr>
              <a:t>システム</a:t>
            </a:r>
            <a:r>
              <a:rPr lang="ja-JP" altLang="en-US" sz="1200" dirty="0" smtClean="0">
                <a:latin typeface="Meiryo UI" panose="020B0604030504040204" pitchFamily="50" charset="-128"/>
                <a:ea typeface="Meiryo UI" panose="020B0604030504040204" pitchFamily="50" charset="-128"/>
              </a:rPr>
              <a:t>（時系列</a:t>
            </a:r>
            <a:r>
              <a:rPr lang="en-US" altLang="ja-JP" sz="1200" dirty="0" smtClean="0">
                <a:latin typeface="Meiryo UI" panose="020B0604030504040204" pitchFamily="50" charset="-128"/>
                <a:ea typeface="Meiryo UI" panose="020B0604030504040204" pitchFamily="50" charset="-128"/>
              </a:rPr>
              <a:t>DB</a:t>
            </a:r>
            <a:r>
              <a:rPr lang="ja-JP" altLang="en-US" sz="1200" dirty="0" smtClean="0">
                <a:latin typeface="Meiryo UI" panose="020B0604030504040204" pitchFamily="50" charset="-128"/>
                <a:ea typeface="Meiryo UI" panose="020B0604030504040204" pitchFamily="50" charset="-128"/>
              </a:rPr>
              <a:t>型）</a:t>
            </a:r>
            <a:endParaRPr kumimoji="1" lang="ja-JP" altLang="en-US" sz="1200" dirty="0">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7075863" y="3272213"/>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GPS</a:t>
            </a:r>
            <a:r>
              <a:rPr kumimoji="1" lang="ja-JP" altLang="en-US" sz="1200" dirty="0" smtClean="0">
                <a:latin typeface="Meiryo UI" panose="020B0604030504040204" pitchFamily="50" charset="-128"/>
                <a:ea typeface="Meiryo UI" panose="020B0604030504040204" pitchFamily="50" charset="-128"/>
              </a:rPr>
              <a:t>受信機／</a:t>
            </a:r>
            <a:r>
              <a:rPr kumimoji="1" lang="en-US" altLang="ja-JP" sz="1200" dirty="0" smtClean="0">
                <a:latin typeface="Meiryo UI" panose="020B0604030504040204" pitchFamily="50" charset="-128"/>
                <a:ea typeface="Meiryo UI" panose="020B0604030504040204" pitchFamily="50" charset="-128"/>
              </a:rPr>
              <a:t>LPWA</a:t>
            </a:r>
            <a:endParaRPr kumimoji="1" lang="ja-JP" altLang="en-US" sz="1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785755" y="4466636"/>
            <a:ext cx="2237590" cy="461665"/>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Hyperledger</a:t>
            </a:r>
            <a:r>
              <a:rPr kumimoji="1" lang="en-US" altLang="ja-JP" sz="1200" dirty="0" smtClean="0">
                <a:latin typeface="Meiryo UI" panose="020B0604030504040204" pitchFamily="50" charset="-128"/>
                <a:ea typeface="Meiryo UI" panose="020B0604030504040204" pitchFamily="50" charset="-128"/>
              </a:rPr>
              <a:t> Fabric</a:t>
            </a:r>
          </a:p>
          <a:p>
            <a:pPr algn="ctr"/>
            <a:r>
              <a:rPr lang="ja-JP" altLang="en-US" sz="1200" dirty="0" smtClean="0">
                <a:latin typeface="Meiryo UI" panose="020B0604030504040204" pitchFamily="50" charset="-128"/>
                <a:ea typeface="Meiryo UI" panose="020B0604030504040204" pitchFamily="50" charset="-128"/>
              </a:rPr>
              <a:t>（ブロックチェーン）</a:t>
            </a:r>
            <a:endParaRPr kumimoji="1" lang="ja-JP" altLang="en-US" sz="1200" dirty="0">
              <a:latin typeface="Meiryo UI" panose="020B0604030504040204" pitchFamily="50" charset="-128"/>
              <a:ea typeface="Meiryo UI" panose="020B0604030504040204" pitchFamily="50" charset="-128"/>
            </a:endParaRPr>
          </a:p>
        </p:txBody>
      </p:sp>
      <p:sp>
        <p:nvSpPr>
          <p:cNvPr id="4" name="フローチャート: 代替処理 3"/>
          <p:cNvSpPr/>
          <p:nvPr/>
        </p:nvSpPr>
        <p:spPr>
          <a:xfrm>
            <a:off x="2946400" y="3695795"/>
            <a:ext cx="6276622" cy="1598691"/>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984867" y="1294407"/>
            <a:ext cx="2237590" cy="523220"/>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グローバル展開</a:t>
            </a:r>
            <a:endParaRPr kumimoji="1" lang="en-US" altLang="ja-JP" sz="1400" dirty="0" smtClean="0">
              <a:latin typeface="Meiryo UI" panose="020B0604030504040204" pitchFamily="50" charset="-128"/>
              <a:ea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rPr>
              <a:t>プロジェクト・オーナー</a:t>
            </a:r>
            <a:endParaRPr kumimoji="1" lang="ja-JP" altLang="en-US" sz="1400" dirty="0">
              <a:latin typeface="Meiryo UI" panose="020B0604030504040204" pitchFamily="50" charset="-128"/>
              <a:ea typeface="Meiryo UI" panose="020B0604030504040204" pitchFamily="50" charset="-128"/>
            </a:endParaRPr>
          </a:p>
        </p:txBody>
      </p:sp>
      <p:sp>
        <p:nvSpPr>
          <p:cNvPr id="25" name="フローチャート: 代替処理 24"/>
          <p:cNvSpPr/>
          <p:nvPr/>
        </p:nvSpPr>
        <p:spPr>
          <a:xfrm>
            <a:off x="2483556" y="2325404"/>
            <a:ext cx="7112000" cy="1370269"/>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036711" y="5060782"/>
            <a:ext cx="1881010" cy="261610"/>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データプラットフォーム</a:t>
            </a:r>
            <a:endParaRPr kumimoji="1" lang="ja-JP" altLang="en-US" sz="105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213098" y="5182"/>
            <a:ext cx="5777091" cy="630942"/>
          </a:xfrm>
          <a:prstGeom prst="rect">
            <a:avLst/>
          </a:prstGeom>
          <a:noFill/>
        </p:spPr>
        <p:txBody>
          <a:bodyPr wrap="square" rtlCol="0">
            <a:spAutoFit/>
          </a:bodyPr>
          <a:lstStyle/>
          <a:p>
            <a:pPr algn="ctr"/>
            <a:r>
              <a:rPr kumimoji="1" lang="en-US" altLang="ja-JP" sz="2400" dirty="0" err="1" smtClean="0">
                <a:latin typeface="Meiryo UI" panose="020B0604030504040204" pitchFamily="50" charset="-128"/>
                <a:ea typeface="Meiryo UI" panose="020B0604030504040204" pitchFamily="50" charset="-128"/>
              </a:rPr>
              <a:t>iPNT</a:t>
            </a:r>
            <a:r>
              <a:rPr kumimoji="1" lang="ja-JP" altLang="en-US" sz="2400" dirty="0" smtClean="0">
                <a:latin typeface="Meiryo UI" panose="020B0604030504040204" pitchFamily="50" charset="-128"/>
                <a:ea typeface="Meiryo UI" panose="020B0604030504040204" pitchFamily="50" charset="-128"/>
              </a:rPr>
              <a:t>座組み</a:t>
            </a:r>
            <a:endParaRPr kumimoji="1" lang="en-US" altLang="ja-JP" sz="24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最初からグローバル展開を前提としたスキームにして</a:t>
            </a:r>
            <a:r>
              <a:rPr lang="ja-JP" altLang="en-US" sz="1100" dirty="0" smtClean="0">
                <a:latin typeface="Meiryo UI" panose="020B0604030504040204" pitchFamily="50" charset="-128"/>
                <a:ea typeface="Meiryo UI" panose="020B0604030504040204" pitchFamily="50" charset="-128"/>
              </a:rPr>
              <a:t>三井らしい総合力発揮案件として全社推進</a:t>
            </a:r>
            <a:endParaRPr kumimoji="1" lang="ja-JP" altLang="en-US" sz="1100" dirty="0">
              <a:latin typeface="Meiryo UI" panose="020B0604030504040204" pitchFamily="50" charset="-128"/>
              <a:ea typeface="Meiryo UI" panose="020B0604030504040204" pitchFamily="50" charset="-128"/>
            </a:endParaRPr>
          </a:p>
        </p:txBody>
      </p:sp>
      <p:sp>
        <p:nvSpPr>
          <p:cNvPr id="29" name="角丸四角形 28"/>
          <p:cNvSpPr/>
          <p:nvPr/>
        </p:nvSpPr>
        <p:spPr>
          <a:xfrm>
            <a:off x="4980669" y="4969409"/>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latin typeface="游ゴシック" panose="020B0400000000000000" pitchFamily="50" charset="-128"/>
                <a:ea typeface="游ゴシック" panose="020B0400000000000000" pitchFamily="50" charset="-128"/>
              </a:rPr>
              <a:t>GE</a:t>
            </a:r>
            <a:endParaRPr kumimoji="1" lang="ja-JP" altLang="en-US" sz="2400" dirty="0">
              <a:latin typeface="游ゴシック" panose="020B0400000000000000" pitchFamily="50" charset="-128"/>
              <a:ea typeface="游ゴシック" panose="020B0400000000000000" pitchFamily="50" charset="-128"/>
            </a:endParaRPr>
          </a:p>
        </p:txBody>
      </p:sp>
      <p:sp>
        <p:nvSpPr>
          <p:cNvPr id="30" name="テキスト ボックス 29"/>
          <p:cNvSpPr txBox="1"/>
          <p:nvPr/>
        </p:nvSpPr>
        <p:spPr>
          <a:xfrm>
            <a:off x="5444498" y="4682868"/>
            <a:ext cx="1318681"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産業</a:t>
            </a:r>
            <a:r>
              <a:rPr kumimoji="1" lang="en-US" altLang="ja-JP" sz="1400" dirty="0" smtClean="0">
                <a:latin typeface="Meiryo UI" panose="020B0604030504040204" pitchFamily="50" charset="-128"/>
                <a:ea typeface="Meiryo UI" panose="020B0604030504040204" pitchFamily="50" charset="-128"/>
              </a:rPr>
              <a:t>IoT</a:t>
            </a:r>
            <a:endParaRPr kumimoji="1" lang="ja-JP" altLang="en-US" sz="1400" dirty="0">
              <a:latin typeface="Meiryo UI" panose="020B0604030504040204" pitchFamily="50" charset="-128"/>
              <a:ea typeface="Meiryo UI" panose="020B0604030504040204" pitchFamily="50" charset="-128"/>
            </a:endParaRPr>
          </a:p>
        </p:txBody>
      </p:sp>
      <p:sp>
        <p:nvSpPr>
          <p:cNvPr id="34" name="フローチャート: 代替処理 33"/>
          <p:cNvSpPr/>
          <p:nvPr/>
        </p:nvSpPr>
        <p:spPr>
          <a:xfrm>
            <a:off x="2212622" y="2053916"/>
            <a:ext cx="7732889" cy="4098526"/>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7594939" y="5473293"/>
            <a:ext cx="2820013" cy="515186"/>
          </a:xfrm>
          <a:prstGeom prst="wedgeRoundRectCallout">
            <a:avLst>
              <a:gd name="adj1" fmla="val -102590"/>
              <a:gd name="adj2" fmla="val 851"/>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latin typeface="Meiryo UI" panose="020B0604030504040204" pitchFamily="50" charset="-128"/>
                <a:ea typeface="Meiryo UI" panose="020B0604030504040204" pitchFamily="50" charset="-128"/>
              </a:rPr>
              <a:t>Microsoft Azure</a:t>
            </a:r>
            <a:r>
              <a:rPr lang="ja-JP" altLang="en-US" sz="800" dirty="0">
                <a:solidFill>
                  <a:schemeClr val="tx1"/>
                </a:solidFill>
                <a:latin typeface="Meiryo UI" panose="020B0604030504040204" pitchFamily="50" charset="-128"/>
                <a:ea typeface="Meiryo UI" panose="020B0604030504040204" pitchFamily="50" charset="-128"/>
              </a:rPr>
              <a:t>を</a:t>
            </a:r>
            <a:r>
              <a:rPr lang="en-US" altLang="ja-JP" sz="800" dirty="0">
                <a:solidFill>
                  <a:schemeClr val="tx1"/>
                </a:solidFill>
                <a:latin typeface="Meiryo UI" panose="020B0604030504040204" pitchFamily="50" charset="-128"/>
                <a:ea typeface="Meiryo UI" panose="020B0604030504040204" pitchFamily="50" charset="-128"/>
              </a:rPr>
              <a:t>GE</a:t>
            </a:r>
            <a:r>
              <a:rPr lang="ja-JP" altLang="en-US" sz="800" dirty="0">
                <a:solidFill>
                  <a:schemeClr val="tx1"/>
                </a:solidFill>
                <a:latin typeface="Meiryo UI" panose="020B0604030504040204" pitchFamily="50" charset="-128"/>
                <a:ea typeface="Meiryo UI" panose="020B0604030504040204" pitchFamily="50" charset="-128"/>
              </a:rPr>
              <a:t>の</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ソリューションの標準クラウドプラットフォームとし、</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ポートフォリオと</a:t>
            </a:r>
            <a:r>
              <a:rPr lang="en-US" altLang="ja-JP" sz="800" dirty="0">
                <a:solidFill>
                  <a:schemeClr val="tx1"/>
                </a:solidFill>
                <a:latin typeface="Meiryo UI" panose="020B0604030504040204" pitchFamily="50" charset="-128"/>
                <a:ea typeface="Meiryo UI" panose="020B0604030504040204" pitchFamily="50" charset="-128"/>
              </a:rPr>
              <a:t>Azure IoT</a:t>
            </a:r>
            <a:r>
              <a:rPr lang="ja-JP" altLang="en-US" sz="800" dirty="0">
                <a:solidFill>
                  <a:schemeClr val="tx1"/>
                </a:solidFill>
                <a:latin typeface="Meiryo UI" panose="020B0604030504040204" pitchFamily="50" charset="-128"/>
                <a:ea typeface="Meiryo UI" panose="020B0604030504040204" pitchFamily="50" charset="-128"/>
              </a:rPr>
              <a:t>や</a:t>
            </a:r>
            <a:r>
              <a:rPr lang="en-US" altLang="ja-JP" sz="800" dirty="0">
                <a:solidFill>
                  <a:schemeClr val="tx1"/>
                </a:solidFill>
                <a:latin typeface="Meiryo UI" panose="020B0604030504040204" pitchFamily="50" charset="-128"/>
                <a:ea typeface="Meiryo UI" panose="020B0604030504040204" pitchFamily="50" charset="-128"/>
              </a:rPr>
              <a:t>Azure Data and Analytics</a:t>
            </a:r>
            <a:r>
              <a:rPr lang="ja-JP" altLang="en-US" sz="800" dirty="0">
                <a:solidFill>
                  <a:schemeClr val="tx1"/>
                </a:solidFill>
                <a:latin typeface="Meiryo UI" panose="020B0604030504040204" pitchFamily="50" charset="-128"/>
                <a:ea typeface="Meiryo UI" panose="020B0604030504040204" pitchFamily="50" charset="-128"/>
              </a:rPr>
              <a:t>などの</a:t>
            </a:r>
            <a:r>
              <a:rPr lang="en-US" altLang="ja-JP" sz="800" dirty="0">
                <a:solidFill>
                  <a:schemeClr val="tx1"/>
                </a:solidFill>
                <a:latin typeface="Meiryo UI" panose="020B0604030504040204" pitchFamily="50" charset="-128"/>
                <a:ea typeface="Meiryo UI" panose="020B0604030504040204" pitchFamily="50" charset="-128"/>
              </a:rPr>
              <a:t>Azure</a:t>
            </a:r>
            <a:r>
              <a:rPr lang="ja-JP" altLang="en-US" sz="800" dirty="0">
                <a:solidFill>
                  <a:schemeClr val="tx1"/>
                </a:solidFill>
                <a:latin typeface="Meiryo UI" panose="020B0604030504040204" pitchFamily="50" charset="-128"/>
                <a:ea typeface="Meiryo UI" panose="020B0604030504040204" pitchFamily="50" charset="-128"/>
              </a:rPr>
              <a:t>のクラウド</a:t>
            </a:r>
            <a:r>
              <a:rPr lang="ja-JP" altLang="en-US" sz="800" dirty="0" smtClean="0">
                <a:solidFill>
                  <a:schemeClr val="tx1"/>
                </a:solidFill>
                <a:latin typeface="Meiryo UI" panose="020B0604030504040204" pitchFamily="50" charset="-128"/>
                <a:ea typeface="Meiryo UI" panose="020B0604030504040204" pitchFamily="50" charset="-128"/>
              </a:rPr>
              <a:t>機能を統合する。（</a:t>
            </a:r>
            <a:r>
              <a:rPr lang="en-US" altLang="ja-JP" sz="800" dirty="0" smtClean="0">
                <a:solidFill>
                  <a:schemeClr val="tx1"/>
                </a:solidFill>
                <a:latin typeface="Meiryo UI" panose="020B0604030504040204" pitchFamily="50" charset="-128"/>
                <a:ea typeface="Meiryo UI" panose="020B0604030504040204" pitchFamily="50" charset="-128"/>
              </a:rPr>
              <a:t>2018</a:t>
            </a:r>
            <a:r>
              <a:rPr lang="ja-JP" altLang="en-US" sz="800" dirty="0" smtClean="0">
                <a:solidFill>
                  <a:schemeClr val="tx1"/>
                </a:solidFill>
                <a:latin typeface="Meiryo UI" panose="020B0604030504040204" pitchFamily="50" charset="-128"/>
                <a:ea typeface="Meiryo UI" panose="020B0604030504040204" pitchFamily="50" charset="-128"/>
              </a:rPr>
              <a:t>年</a:t>
            </a:r>
            <a:r>
              <a:rPr lang="en-US" altLang="ja-JP" sz="800" dirty="0" smtClean="0">
                <a:solidFill>
                  <a:schemeClr val="tx1"/>
                </a:solidFill>
                <a:latin typeface="Meiryo UI" panose="020B0604030504040204" pitchFamily="50" charset="-128"/>
                <a:ea typeface="Meiryo UI" panose="020B0604030504040204" pitchFamily="50" charset="-128"/>
              </a:rPr>
              <a:t>7</a:t>
            </a:r>
            <a:r>
              <a:rPr lang="ja-JP" altLang="en-US" sz="800" dirty="0" smtClean="0">
                <a:solidFill>
                  <a:schemeClr val="tx1"/>
                </a:solidFill>
                <a:latin typeface="Meiryo UI" panose="020B0604030504040204" pitchFamily="50" charset="-128"/>
                <a:ea typeface="Meiryo UI" panose="020B0604030504040204" pitchFamily="50" charset="-128"/>
              </a:rPr>
              <a:t>月</a:t>
            </a:r>
            <a:r>
              <a:rPr lang="en-US" altLang="ja-JP" sz="800" dirty="0" smtClean="0">
                <a:solidFill>
                  <a:schemeClr val="tx1"/>
                </a:solidFill>
                <a:latin typeface="Meiryo UI" panose="020B0604030504040204" pitchFamily="50" charset="-128"/>
                <a:ea typeface="Meiryo UI" panose="020B0604030504040204" pitchFamily="50" charset="-128"/>
              </a:rPr>
              <a:t>20</a:t>
            </a:r>
            <a:r>
              <a:rPr lang="ja-JP" altLang="en-US" sz="800" dirty="0" smtClean="0">
                <a:solidFill>
                  <a:schemeClr val="tx1"/>
                </a:solidFill>
                <a:latin typeface="Meiryo UI" panose="020B0604030504040204" pitchFamily="50" charset="-128"/>
                <a:ea typeface="Meiryo UI" panose="020B0604030504040204" pitchFamily="50" charset="-128"/>
              </a:rPr>
              <a:t>日）</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29202" y="3997590"/>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游ゴシック" panose="020B0400000000000000" pitchFamily="50" charset="-128"/>
                <a:ea typeface="游ゴシック" panose="020B0400000000000000" pitchFamily="50" charset="-128"/>
              </a:rPr>
              <a:t>三井住友銀行</a:t>
            </a:r>
            <a:endParaRPr kumimoji="1" lang="ja-JP" altLang="en-US" sz="1600" dirty="0">
              <a:latin typeface="游ゴシック" panose="020B0400000000000000" pitchFamily="50" charset="-128"/>
              <a:ea typeface="游ゴシック" panose="020B0400000000000000" pitchFamily="50" charset="-128"/>
            </a:endParaRPr>
          </a:p>
        </p:txBody>
      </p:sp>
      <p:sp>
        <p:nvSpPr>
          <p:cNvPr id="38" name="角丸四角形 37"/>
          <p:cNvSpPr/>
          <p:nvPr/>
        </p:nvSpPr>
        <p:spPr>
          <a:xfrm>
            <a:off x="5299536" y="596907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游ゴシック" panose="020B0400000000000000" pitchFamily="50" charset="-128"/>
                <a:ea typeface="游ゴシック" panose="020B0400000000000000" pitchFamily="50" charset="-128"/>
              </a:rPr>
              <a:t>Microsoft</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9" name="直線矢印コネクタ 8"/>
          <p:cNvCxnSpPr/>
          <p:nvPr/>
        </p:nvCxnSpPr>
        <p:spPr>
          <a:xfrm>
            <a:off x="6093731" y="5416217"/>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8858440" y="4176398"/>
            <a:ext cx="15313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角丸四角形吹き出し 43"/>
          <p:cNvSpPr/>
          <p:nvPr/>
        </p:nvSpPr>
        <p:spPr>
          <a:xfrm>
            <a:off x="10157162" y="3124284"/>
            <a:ext cx="1735090" cy="318436"/>
          </a:xfrm>
          <a:prstGeom prst="wedgeRoundRectCallout">
            <a:avLst>
              <a:gd name="adj1" fmla="val -85493"/>
              <a:gd name="adj2" fmla="val 282589"/>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smtClean="0">
                <a:solidFill>
                  <a:schemeClr val="tx1"/>
                </a:solidFill>
                <a:latin typeface="Meiryo UI" panose="020B0604030504040204" pitchFamily="50" charset="-128"/>
                <a:ea typeface="Meiryo UI" panose="020B0604030504040204" pitchFamily="50" charset="-128"/>
              </a:rPr>
              <a:t>貿易金融高度化に関する実証実験</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a:t>
            </a:r>
            <a:r>
              <a:rPr kumimoji="1" lang="en-US" altLang="ja-JP" sz="800" dirty="0" smtClean="0">
                <a:solidFill>
                  <a:schemeClr val="tx1"/>
                </a:solidFill>
                <a:latin typeface="Meiryo UI" panose="020B0604030504040204" pitchFamily="50" charset="-128"/>
                <a:ea typeface="Meiryo UI" panose="020B0604030504040204" pitchFamily="50" charset="-128"/>
              </a:rPr>
              <a:t>2017</a:t>
            </a:r>
            <a:r>
              <a:rPr kumimoji="1" lang="ja-JP" altLang="en-US" sz="800" dirty="0" smtClean="0">
                <a:solidFill>
                  <a:schemeClr val="tx1"/>
                </a:solidFill>
                <a:latin typeface="Meiryo UI" panose="020B0604030504040204" pitchFamily="50" charset="-128"/>
                <a:ea typeface="Meiryo UI" panose="020B0604030504040204" pitchFamily="50" charset="-128"/>
              </a:rPr>
              <a:t>年</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月</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日）</a:t>
            </a:r>
            <a:r>
              <a:rPr lang="en-US" altLang="ja-JP" sz="800" dirty="0" smtClean="0">
                <a:solidFill>
                  <a:schemeClr val="tx1"/>
                </a:solidFill>
                <a:latin typeface="Meiryo UI" panose="020B0604030504040204" pitchFamily="50" charset="-128"/>
                <a:ea typeface="Meiryo UI" panose="020B0604030504040204" pitchFamily="50" charset="-128"/>
              </a:rPr>
              <a:t>MBK</a:t>
            </a:r>
            <a:r>
              <a:rPr lang="ja-JP" altLang="en-US" sz="800" dirty="0" smtClean="0">
                <a:solidFill>
                  <a:schemeClr val="tx1"/>
                </a:solidFill>
                <a:latin typeface="Meiryo UI" panose="020B0604030504040204" pitchFamily="50" charset="-128"/>
                <a:ea typeface="Meiryo UI" panose="020B0604030504040204" pitchFamily="50" charset="-128"/>
              </a:rPr>
              <a:t>も参加。</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273151" y="2785497"/>
            <a:ext cx="1592928" cy="357616"/>
          </a:xfrm>
          <a:prstGeom prst="roundRect">
            <a:avLst>
              <a:gd name="adj" fmla="val 3106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産業技術総合</a:t>
            </a:r>
            <a:r>
              <a:rPr lang="ja-JP" altLang="en-US" sz="1100" dirty="0">
                <a:latin typeface="游ゴシック" panose="020B0400000000000000" pitchFamily="50" charset="-128"/>
                <a:ea typeface="游ゴシック" panose="020B0400000000000000" pitchFamily="50" charset="-128"/>
              </a:rPr>
              <a:t>研究所</a:t>
            </a:r>
            <a:endParaRPr kumimoji="1" lang="ja-JP" altLang="en-US" sz="1100" dirty="0">
              <a:latin typeface="游ゴシック" panose="020B0400000000000000" pitchFamily="50" charset="-128"/>
              <a:ea typeface="游ゴシック" panose="020B0400000000000000" pitchFamily="50" charset="-128"/>
            </a:endParaRPr>
          </a:p>
        </p:txBody>
      </p:sp>
      <p:sp>
        <p:nvSpPr>
          <p:cNvPr id="47" name="角丸四角形 46"/>
          <p:cNvSpPr/>
          <p:nvPr/>
        </p:nvSpPr>
        <p:spPr>
          <a:xfrm>
            <a:off x="323069" y="4837573"/>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三井不動産</a:t>
            </a:r>
            <a:endParaRPr kumimoji="1" lang="ja-JP" altLang="en-US" sz="1400" dirty="0">
              <a:latin typeface="游ゴシック" panose="020B0400000000000000" pitchFamily="50" charset="-128"/>
              <a:ea typeface="游ゴシック" panose="020B0400000000000000" pitchFamily="50" charset="-128"/>
            </a:endParaRPr>
          </a:p>
        </p:txBody>
      </p:sp>
      <p:sp>
        <p:nvSpPr>
          <p:cNvPr id="49" name="角丸四角形 48"/>
          <p:cNvSpPr/>
          <p:nvPr/>
        </p:nvSpPr>
        <p:spPr>
          <a:xfrm>
            <a:off x="289025" y="538872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筑波産業技術大学</a:t>
            </a:r>
            <a:endParaRPr kumimoji="1" lang="ja-JP" altLang="en-US" sz="1100" dirty="0">
              <a:latin typeface="游ゴシック" panose="020B0400000000000000" pitchFamily="50" charset="-128"/>
              <a:ea typeface="游ゴシック" panose="020B0400000000000000" pitchFamily="50" charset="-128"/>
            </a:endParaRPr>
          </a:p>
        </p:txBody>
      </p:sp>
      <p:sp>
        <p:nvSpPr>
          <p:cNvPr id="50" name="角丸四角形 49"/>
          <p:cNvSpPr/>
          <p:nvPr/>
        </p:nvSpPr>
        <p:spPr>
          <a:xfrm>
            <a:off x="2176489" y="1208611"/>
            <a:ext cx="2472267" cy="324288"/>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三井物産エレクトロニクス</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51" name="直線矢印コネクタ 50"/>
          <p:cNvCxnSpPr/>
          <p:nvPr/>
        </p:nvCxnSpPr>
        <p:spPr>
          <a:xfrm>
            <a:off x="4394816" y="3306749"/>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273151" y="3276276"/>
            <a:ext cx="1592928" cy="598313"/>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インダストリアル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バリューチェーン</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イニシアティブ</a:t>
            </a:r>
            <a:endParaRPr kumimoji="1" lang="ja-JP" altLang="en-US" sz="1100" dirty="0">
              <a:latin typeface="游ゴシック" panose="020B0400000000000000" pitchFamily="50" charset="-128"/>
              <a:ea typeface="游ゴシック" panose="020B0400000000000000" pitchFamily="50" charset="-128"/>
            </a:endParaRPr>
          </a:p>
        </p:txBody>
      </p:sp>
      <p:sp>
        <p:nvSpPr>
          <p:cNvPr id="53" name="角丸四角形 52"/>
          <p:cNvSpPr/>
          <p:nvPr/>
        </p:nvSpPr>
        <p:spPr>
          <a:xfrm>
            <a:off x="292892" y="2171294"/>
            <a:ext cx="1592928" cy="465149"/>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運輸デジタル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ビジネス協議会</a:t>
            </a:r>
            <a:endParaRPr kumimoji="1" lang="ja-JP" altLang="en-US" sz="1100" dirty="0">
              <a:latin typeface="游ゴシック" panose="020B0400000000000000" pitchFamily="50" charset="-128"/>
              <a:ea typeface="游ゴシック" panose="020B0400000000000000" pitchFamily="50" charset="-128"/>
            </a:endParaRPr>
          </a:p>
        </p:txBody>
      </p:sp>
      <p:sp>
        <p:nvSpPr>
          <p:cNvPr id="15" name="フローチャート: 代替処理 14"/>
          <p:cNvSpPr/>
          <p:nvPr/>
        </p:nvSpPr>
        <p:spPr>
          <a:xfrm>
            <a:off x="113465" y="1994764"/>
            <a:ext cx="1919111" cy="206045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代替処理 55"/>
          <p:cNvSpPr/>
          <p:nvPr/>
        </p:nvSpPr>
        <p:spPr>
          <a:xfrm>
            <a:off x="112973" y="4681178"/>
            <a:ext cx="1919111" cy="122661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70335" y="5865403"/>
            <a:ext cx="1671831" cy="430887"/>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スマートシティ</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建築ヘルスモニタリング</a:t>
            </a:r>
            <a:endParaRPr kumimoji="1" lang="ja-JP" altLang="en-US" sz="11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233699" y="4014722"/>
            <a:ext cx="1671831"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物流・製造・</a:t>
            </a:r>
            <a:r>
              <a:rPr lang="ja-JP" altLang="en-US" sz="1100" dirty="0" smtClean="0">
                <a:latin typeface="Meiryo UI" panose="020B0604030504040204" pitchFamily="50" charset="-128"/>
                <a:ea typeface="Meiryo UI" panose="020B0604030504040204" pitchFamily="50" charset="-128"/>
              </a:rPr>
              <a:t>ロボット・</a:t>
            </a:r>
            <a:r>
              <a:rPr lang="en-US" altLang="ja-JP" sz="1100" dirty="0" smtClean="0">
                <a:latin typeface="Meiryo UI" panose="020B0604030504040204" pitchFamily="50" charset="-128"/>
                <a:ea typeface="Meiryo UI" panose="020B0604030504040204" pitchFamily="50" charset="-128"/>
              </a:rPr>
              <a:t>AI</a:t>
            </a:r>
            <a:endParaRPr kumimoji="1" lang="ja-JP" altLang="en-US" sz="1100" dirty="0">
              <a:latin typeface="Meiryo UI" panose="020B0604030504040204" pitchFamily="50" charset="-128"/>
              <a:ea typeface="Meiryo UI" panose="020B0604030504040204" pitchFamily="50" charset="-128"/>
            </a:endParaRPr>
          </a:p>
        </p:txBody>
      </p:sp>
      <p:sp>
        <p:nvSpPr>
          <p:cNvPr id="62" name="角丸四角形 61"/>
          <p:cNvSpPr/>
          <p:nvPr/>
        </p:nvSpPr>
        <p:spPr>
          <a:xfrm>
            <a:off x="8556978" y="1056645"/>
            <a:ext cx="3093155" cy="497985"/>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三井倉庫</a:t>
            </a:r>
            <a:endParaRPr kumimoji="1" lang="en-US" altLang="ja-JP" sz="1400" dirty="0" smtClean="0">
              <a:latin typeface="游ゴシック" panose="020B0400000000000000" pitchFamily="50" charset="-128"/>
              <a:ea typeface="游ゴシック" panose="020B0400000000000000" pitchFamily="50" charset="-128"/>
            </a:endParaRPr>
          </a:p>
          <a:p>
            <a:pPr algn="ctr"/>
            <a:r>
              <a:rPr lang="ja-JP" altLang="en-US" sz="1400" dirty="0" smtClean="0">
                <a:latin typeface="游ゴシック" panose="020B0400000000000000" pitchFamily="50" charset="-128"/>
                <a:ea typeface="游ゴシック" panose="020B0400000000000000" pitchFamily="50" charset="-128"/>
              </a:rPr>
              <a:t>サプライチェーンソリューション</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63" name="直線矢印コネクタ 62"/>
          <p:cNvCxnSpPr/>
          <p:nvPr/>
        </p:nvCxnSpPr>
        <p:spPr>
          <a:xfrm>
            <a:off x="8858440" y="1618044"/>
            <a:ext cx="1" cy="101729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角丸四角形吹き出し 41"/>
          <p:cNvSpPr/>
          <p:nvPr/>
        </p:nvSpPr>
        <p:spPr>
          <a:xfrm>
            <a:off x="10202318" y="1701461"/>
            <a:ext cx="1795625" cy="976990"/>
          </a:xfrm>
          <a:prstGeom prst="wedgeRoundRectCallout">
            <a:avLst>
              <a:gd name="adj1" fmla="val -123228"/>
              <a:gd name="adj2" fmla="val -4722"/>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ソニー、物流子会社を三井倉庫</a:t>
            </a:r>
            <a:r>
              <a:rPr lang="en-US" altLang="ja-JP" sz="800" dirty="0">
                <a:solidFill>
                  <a:schemeClr val="tx1"/>
                </a:solidFill>
                <a:latin typeface="Meiryo UI" panose="020B0604030504040204" pitchFamily="50" charset="-128"/>
                <a:ea typeface="Meiryo UI" panose="020B0604030504040204" pitchFamily="50" charset="-128"/>
              </a:rPr>
              <a:t>HD</a:t>
            </a:r>
            <a:r>
              <a:rPr lang="ja-JP" altLang="en-US" sz="800" dirty="0">
                <a:solidFill>
                  <a:schemeClr val="tx1"/>
                </a:solidFill>
                <a:latin typeface="Meiryo UI" panose="020B0604030504040204" pitchFamily="50" charset="-128"/>
                <a:ea typeface="Meiryo UI" panose="020B0604030504040204" pitchFamily="50" charset="-128"/>
              </a:rPr>
              <a:t>に譲渡（</a:t>
            </a:r>
            <a:r>
              <a:rPr lang="en-US" altLang="ja-JP" sz="800" dirty="0">
                <a:solidFill>
                  <a:schemeClr val="tx1"/>
                </a:solidFill>
                <a:latin typeface="Meiryo UI" panose="020B0604030504040204" pitchFamily="50" charset="-128"/>
                <a:ea typeface="Meiryo UI" panose="020B0604030504040204" pitchFamily="50" charset="-128"/>
              </a:rPr>
              <a:t>2014</a:t>
            </a:r>
            <a:r>
              <a:rPr lang="ja-JP" altLang="en-US" sz="800" dirty="0">
                <a:solidFill>
                  <a:schemeClr val="tx1"/>
                </a:solidFill>
                <a:latin typeface="Meiryo UI" panose="020B0604030504040204" pitchFamily="50" charset="-128"/>
                <a:ea typeface="Meiryo UI" panose="020B0604030504040204" pitchFamily="50" charset="-128"/>
              </a:rPr>
              <a:t>年</a:t>
            </a:r>
            <a:r>
              <a:rPr lang="en-US" altLang="ja-JP" sz="800" dirty="0">
                <a:solidFill>
                  <a:schemeClr val="tx1"/>
                </a:solidFill>
                <a:latin typeface="Meiryo UI" panose="020B0604030504040204" pitchFamily="50" charset="-128"/>
                <a:ea typeface="Meiryo UI" panose="020B0604030504040204" pitchFamily="50" charset="-128"/>
              </a:rPr>
              <a:t>12</a:t>
            </a:r>
            <a:r>
              <a:rPr lang="ja-JP" altLang="en-US" sz="800" dirty="0">
                <a:solidFill>
                  <a:schemeClr val="tx1"/>
                </a:solidFill>
                <a:latin typeface="Meiryo UI" panose="020B0604030504040204" pitchFamily="50" charset="-128"/>
                <a:ea typeface="Meiryo UI" panose="020B0604030504040204" pitchFamily="50" charset="-128"/>
              </a:rPr>
              <a:t>月</a:t>
            </a:r>
            <a:r>
              <a:rPr lang="en-US" altLang="ja-JP" sz="800" dirty="0">
                <a:solidFill>
                  <a:schemeClr val="tx1"/>
                </a:solidFill>
                <a:latin typeface="Meiryo UI" panose="020B0604030504040204" pitchFamily="50" charset="-128"/>
                <a:ea typeface="Meiryo UI" panose="020B0604030504040204" pitchFamily="50" charset="-128"/>
              </a:rPr>
              <a:t>22</a:t>
            </a:r>
            <a:r>
              <a:rPr lang="ja-JP" altLang="en-US" sz="800" dirty="0">
                <a:solidFill>
                  <a:schemeClr val="tx1"/>
                </a:solidFill>
                <a:latin typeface="Meiryo UI" panose="020B0604030504040204" pitchFamily="50" charset="-128"/>
                <a:ea typeface="Meiryo UI" panose="020B0604030504040204" pitchFamily="50" charset="-128"/>
              </a:rPr>
              <a:t>日）</a:t>
            </a:r>
          </a:p>
          <a:p>
            <a:r>
              <a:rPr lang="ja-JP" altLang="en-US" sz="800" dirty="0">
                <a:solidFill>
                  <a:schemeClr val="tx1"/>
                </a:solidFill>
                <a:latin typeface="Meiryo UI" panose="020B0604030504040204" pitchFamily="50" charset="-128"/>
                <a:ea typeface="Meiryo UI" panose="020B0604030504040204" pitchFamily="50" charset="-128"/>
              </a:rPr>
              <a:t>三井倉庫が、ソニーの国内のロジスティクスと国際間の部材調達・供給（</a:t>
            </a:r>
            <a:r>
              <a:rPr lang="en-US" altLang="ja-JP" sz="800" dirty="0">
                <a:solidFill>
                  <a:schemeClr val="tx1"/>
                </a:solidFill>
                <a:latin typeface="Meiryo UI" panose="020B0604030504040204" pitchFamily="50" charset="-128"/>
                <a:ea typeface="Meiryo UI" panose="020B0604030504040204" pitchFamily="50" charset="-128"/>
              </a:rPr>
              <a:t>IPO</a:t>
            </a:r>
            <a:r>
              <a:rPr lang="ja-JP" altLang="en-US" sz="800" dirty="0">
                <a:solidFill>
                  <a:schemeClr val="tx1"/>
                </a:solidFill>
                <a:latin typeface="Meiryo UI" panose="020B0604030504040204" pitchFamily="50" charset="-128"/>
                <a:ea typeface="Meiryo UI" panose="020B0604030504040204" pitchFamily="50" charset="-128"/>
              </a:rPr>
              <a:t>）事業、修理部品の物流企画（</a:t>
            </a:r>
            <a:r>
              <a:rPr lang="en-US" altLang="ja-JP" sz="800" dirty="0">
                <a:solidFill>
                  <a:schemeClr val="tx1"/>
                </a:solidFill>
                <a:latin typeface="Meiryo UI" panose="020B0604030504040204" pitchFamily="50" charset="-128"/>
                <a:ea typeface="Meiryo UI" panose="020B0604030504040204" pitchFamily="50" charset="-128"/>
              </a:rPr>
              <a:t>CSO</a:t>
            </a:r>
            <a:r>
              <a:rPr lang="ja-JP" altLang="en-US" sz="800" dirty="0">
                <a:solidFill>
                  <a:schemeClr val="tx1"/>
                </a:solidFill>
                <a:latin typeface="Meiryo UI" panose="020B0604030504040204" pitchFamily="50" charset="-128"/>
                <a:ea typeface="Meiryo UI" panose="020B0604030504040204" pitchFamily="50" charset="-128"/>
              </a:rPr>
              <a:t>）事業を取得。海外で合弁事業展開（タイ、マレーシア）</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2" name="円/楕円 1"/>
          <p:cNvSpPr/>
          <p:nvPr/>
        </p:nvSpPr>
        <p:spPr>
          <a:xfrm>
            <a:off x="4716489" y="1964088"/>
            <a:ext cx="2759022" cy="2483556"/>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eiryo UI" panose="020B0604030504040204" pitchFamily="50" charset="-128"/>
                <a:ea typeface="Meiryo UI" panose="020B0604030504040204" pitchFamily="50" charset="-128"/>
              </a:rPr>
              <a:t>グローバル協業体制</a:t>
            </a:r>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3" name="角丸四角形 42"/>
          <p:cNvSpPr/>
          <p:nvPr/>
        </p:nvSpPr>
        <p:spPr>
          <a:xfrm>
            <a:off x="2720501" y="265471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ENABLER</a:t>
            </a:r>
            <a:endParaRPr kumimoji="1" lang="ja-JP" altLang="en-US" sz="2800"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3344849" y="386442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latin typeface="游ゴシック" panose="020B0400000000000000" pitchFamily="50" charset="-128"/>
                <a:ea typeface="游ゴシック" panose="020B0400000000000000" pitchFamily="50" charset="-128"/>
              </a:rPr>
              <a:t>OSIsoft</a:t>
            </a:r>
            <a:endParaRPr kumimoji="1" lang="ja-JP" altLang="en-US" sz="2800" dirty="0">
              <a:latin typeface="游ゴシック" panose="020B0400000000000000" pitchFamily="50" charset="-128"/>
              <a:ea typeface="游ゴシック" panose="020B0400000000000000" pitchFamily="50" charset="-128"/>
            </a:endParaRPr>
          </a:p>
        </p:txBody>
      </p:sp>
      <p:sp>
        <p:nvSpPr>
          <p:cNvPr id="76" name="角丸四角形 75"/>
          <p:cNvSpPr/>
          <p:nvPr/>
        </p:nvSpPr>
        <p:spPr>
          <a:xfrm>
            <a:off x="7093908" y="2650809"/>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latin typeface="游ゴシック" panose="020B0400000000000000" pitchFamily="50" charset="-128"/>
                <a:ea typeface="游ゴシック" panose="020B0400000000000000" pitchFamily="50" charset="-128"/>
              </a:rPr>
              <a:t>Sony</a:t>
            </a:r>
            <a:endParaRPr kumimoji="1" lang="ja-JP" altLang="en-US" sz="3200" dirty="0">
              <a:latin typeface="游ゴシック" panose="020B0400000000000000" pitchFamily="50" charset="-128"/>
              <a:ea typeface="游ゴシック" panose="020B0400000000000000" pitchFamily="50" charset="-128"/>
            </a:endParaRPr>
          </a:p>
        </p:txBody>
      </p:sp>
      <p:sp>
        <p:nvSpPr>
          <p:cNvPr id="19" name="角丸四角形 18"/>
          <p:cNvSpPr/>
          <p:nvPr/>
        </p:nvSpPr>
        <p:spPr>
          <a:xfrm>
            <a:off x="6609561" y="386442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IBM</a:t>
            </a:r>
            <a:endParaRPr kumimoji="1" lang="ja-JP" altLang="en-US" sz="2800" dirty="0">
              <a:latin typeface="游ゴシック" panose="020B0400000000000000" pitchFamily="50" charset="-128"/>
              <a:ea typeface="游ゴシック" panose="020B0400000000000000" pitchFamily="50" charset="-128"/>
            </a:endParaRPr>
          </a:p>
        </p:txBody>
      </p:sp>
      <p:sp>
        <p:nvSpPr>
          <p:cNvPr id="10" name="角丸四角形 9"/>
          <p:cNvSpPr/>
          <p:nvPr/>
        </p:nvSpPr>
        <p:spPr>
          <a:xfrm>
            <a:off x="4979471" y="178048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三井物産</a:t>
            </a:r>
            <a:endParaRPr kumimoji="1" lang="ja-JP" altLang="en-US" sz="2800" dirty="0">
              <a:latin typeface="游ゴシック" panose="020B0400000000000000" pitchFamily="50" charset="-128"/>
              <a:ea typeface="游ゴシック" panose="020B0400000000000000" pitchFamily="50" charset="-128"/>
            </a:endParaRPr>
          </a:p>
        </p:txBody>
      </p:sp>
      <p:sp>
        <p:nvSpPr>
          <p:cNvPr id="57" name="テキスト ボックス 56"/>
          <p:cNvSpPr txBox="1"/>
          <p:nvPr/>
        </p:nvSpPr>
        <p:spPr>
          <a:xfrm>
            <a:off x="2793331" y="5929632"/>
            <a:ext cx="2422136"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ビッグデータ・</a:t>
            </a:r>
            <a:r>
              <a:rPr kumimoji="1" lang="en-US" altLang="ja-JP" sz="1050" dirty="0" smtClean="0">
                <a:latin typeface="Meiryo UI" panose="020B0604030504040204" pitchFamily="50" charset="-128"/>
                <a:ea typeface="Meiryo UI" panose="020B0604030504040204" pitchFamily="50" charset="-128"/>
              </a:rPr>
              <a:t>AI</a:t>
            </a:r>
            <a:r>
              <a:rPr kumimoji="1" lang="ja-JP" altLang="en-US" sz="1050" dirty="0" smtClean="0">
                <a:latin typeface="Meiryo UI" panose="020B0604030504040204" pitchFamily="50" charset="-128"/>
                <a:ea typeface="Meiryo UI" panose="020B0604030504040204" pitchFamily="50" charset="-128"/>
              </a:rPr>
              <a:t>・クラウド・プラットフォーム</a:t>
            </a:r>
            <a:endParaRPr kumimoji="1" lang="ja-JP" altLang="en-US" sz="1050" dirty="0">
              <a:latin typeface="Meiryo UI" panose="020B0604030504040204" pitchFamily="50" charset="-128"/>
              <a:ea typeface="Meiryo UI" panose="020B0604030504040204" pitchFamily="50" charset="-128"/>
            </a:endParaRPr>
          </a:p>
        </p:txBody>
      </p:sp>
      <p:sp>
        <p:nvSpPr>
          <p:cNvPr id="60" name="角丸四角形 59"/>
          <p:cNvSpPr/>
          <p:nvPr/>
        </p:nvSpPr>
        <p:spPr>
          <a:xfrm>
            <a:off x="2360971" y="6357325"/>
            <a:ext cx="719058" cy="324288"/>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游ゴシック" panose="020B0400000000000000" pitchFamily="50" charset="-128"/>
                <a:ea typeface="游ゴシック" panose="020B0400000000000000" pitchFamily="50" charset="-128"/>
              </a:rPr>
              <a:t>Grid</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8" name="カギ線コネクタ 7"/>
          <p:cNvCxnSpPr>
            <a:stCxn id="45" idx="1"/>
            <a:endCxn id="60" idx="0"/>
          </p:cNvCxnSpPr>
          <p:nvPr/>
        </p:nvCxnSpPr>
        <p:spPr>
          <a:xfrm rot="10800000" flipV="1">
            <a:off x="2720501" y="4176397"/>
            <a:ext cx="624349" cy="2180927"/>
          </a:xfrm>
          <a:prstGeom prst="bentConnector2">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883937" y="3526825"/>
            <a:ext cx="2424125" cy="369332"/>
          </a:xfrm>
          <a:prstGeom prst="rect">
            <a:avLst/>
          </a:prstGeom>
        </p:spPr>
        <p:txBody>
          <a:bodyPr wrap="none">
            <a:spAutoFit/>
          </a:bodyPr>
          <a:lstStyle/>
          <a:p>
            <a:pPr algn="ctr"/>
            <a:r>
              <a:rPr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Earth Beat project</a:t>
            </a:r>
            <a:endParaRPr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a:off x="3381968" y="1532899"/>
            <a:ext cx="0" cy="1102441"/>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H="1">
            <a:off x="1842166" y="1555654"/>
            <a:ext cx="384590" cy="475507"/>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角丸四角形吹き出し 63"/>
          <p:cNvSpPr/>
          <p:nvPr/>
        </p:nvSpPr>
        <p:spPr>
          <a:xfrm>
            <a:off x="3248382" y="6474463"/>
            <a:ext cx="6189129" cy="324811"/>
          </a:xfrm>
          <a:prstGeom prst="wedgeRoundRectCallout">
            <a:avLst>
              <a:gd name="adj1" fmla="val -57804"/>
              <a:gd name="adj2" fmla="val -119892"/>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latin typeface="Meiryo UI" panose="020B0604030504040204" pitchFamily="50" charset="-128"/>
                <a:ea typeface="Meiryo UI" panose="020B0604030504040204" pitchFamily="50" charset="-128"/>
              </a:rPr>
              <a:t>MBK</a:t>
            </a:r>
            <a:r>
              <a:rPr lang="ja-JP" altLang="en-US" sz="800" dirty="0">
                <a:solidFill>
                  <a:schemeClr val="tx1"/>
                </a:solidFill>
                <a:latin typeface="Meiryo UI" panose="020B0604030504040204" pitchFamily="50" charset="-128"/>
                <a:ea typeface="Meiryo UI" panose="020B0604030504040204" pitchFamily="50" charset="-128"/>
              </a:rPr>
              <a:t>資本参加（</a:t>
            </a:r>
            <a:r>
              <a:rPr lang="en-US" altLang="ja-JP" sz="800" dirty="0">
                <a:solidFill>
                  <a:schemeClr val="tx1"/>
                </a:solidFill>
                <a:latin typeface="Meiryo UI" panose="020B0604030504040204" pitchFamily="50" charset="-128"/>
                <a:ea typeface="Meiryo UI" panose="020B0604030504040204" pitchFamily="50" charset="-128"/>
              </a:rPr>
              <a:t>2017</a:t>
            </a:r>
            <a:r>
              <a:rPr lang="ja-JP" altLang="en-US" sz="800" dirty="0">
                <a:solidFill>
                  <a:schemeClr val="tx1"/>
                </a:solidFill>
                <a:latin typeface="Meiryo UI" panose="020B0604030504040204" pitchFamily="50" charset="-128"/>
                <a:ea typeface="Meiryo UI" panose="020B0604030504040204" pitchFamily="50" charset="-128"/>
              </a:rPr>
              <a:t>年</a:t>
            </a:r>
            <a:r>
              <a:rPr lang="en-US" altLang="ja-JP" sz="800" dirty="0">
                <a:solidFill>
                  <a:schemeClr val="tx1"/>
                </a:solidFill>
                <a:latin typeface="Meiryo UI" panose="020B0604030504040204" pitchFamily="50" charset="-128"/>
                <a:ea typeface="Meiryo UI" panose="020B0604030504040204" pitchFamily="50" charset="-128"/>
              </a:rPr>
              <a:t>4</a:t>
            </a:r>
            <a:r>
              <a:rPr lang="ja-JP" altLang="en-US" sz="800" dirty="0">
                <a:solidFill>
                  <a:schemeClr val="tx1"/>
                </a:solidFill>
                <a:latin typeface="Meiryo UI" panose="020B0604030504040204" pitchFamily="50" charset="-128"/>
                <a:ea typeface="Meiryo UI" panose="020B0604030504040204" pitchFamily="50" charset="-128"/>
              </a:rPr>
              <a:t>月</a:t>
            </a:r>
            <a:r>
              <a:rPr lang="en-US" altLang="ja-JP" sz="800" dirty="0">
                <a:solidFill>
                  <a:schemeClr val="tx1"/>
                </a:solidFill>
                <a:latin typeface="Meiryo UI" panose="020B0604030504040204" pitchFamily="50" charset="-128"/>
                <a:ea typeface="Meiryo UI" panose="020B0604030504040204" pitchFamily="50" charset="-128"/>
              </a:rPr>
              <a:t>10</a:t>
            </a:r>
            <a:r>
              <a:rPr lang="ja-JP" altLang="en-US" sz="800" dirty="0">
                <a:solidFill>
                  <a:schemeClr val="tx1"/>
                </a:solidFill>
                <a:latin typeface="Meiryo UI" panose="020B0604030504040204" pitchFamily="50" charset="-128"/>
                <a:ea typeface="Meiryo UI" panose="020B0604030504040204" pitchFamily="50" charset="-128"/>
              </a:rPr>
              <a:t>日</a:t>
            </a:r>
            <a:r>
              <a:rPr lang="ja-JP" altLang="en-US" sz="800" dirty="0" smtClean="0">
                <a:solidFill>
                  <a:schemeClr val="tx1"/>
                </a:solidFill>
                <a:latin typeface="Meiryo UI" panose="020B0604030504040204" pitchFamily="50" charset="-128"/>
                <a:ea typeface="Meiryo UI" panose="020B0604030504040204" pitchFamily="50" charset="-128"/>
              </a:rPr>
              <a:t>）自社</a:t>
            </a:r>
            <a:r>
              <a:rPr lang="ja-JP" altLang="en-US" sz="800" dirty="0">
                <a:solidFill>
                  <a:schemeClr val="tx1"/>
                </a:solidFill>
                <a:latin typeface="Meiryo UI" panose="020B0604030504040204" pitchFamily="50" charset="-128"/>
                <a:ea typeface="Meiryo UI" panose="020B0604030504040204" pitchFamily="50" charset="-128"/>
              </a:rPr>
              <a:t>開発した機械学習・深層学習フレームワーク“</a:t>
            </a:r>
            <a:r>
              <a:rPr lang="en-US" altLang="ja-JP" sz="800" dirty="0" err="1">
                <a:solidFill>
                  <a:schemeClr val="tx1"/>
                </a:solidFill>
                <a:latin typeface="Meiryo UI" panose="020B0604030504040204" pitchFamily="50" charset="-128"/>
                <a:ea typeface="Meiryo UI" panose="020B0604030504040204" pitchFamily="50" charset="-128"/>
              </a:rPr>
              <a:t>ReNom</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を用いて、幅広い産業における機器設備の稼働状態を監視し、保全コストを計画的に最適化する状態基準</a:t>
            </a:r>
            <a:r>
              <a:rPr lang="ja-JP" altLang="en-US" sz="800" dirty="0" smtClean="0">
                <a:solidFill>
                  <a:schemeClr val="tx1"/>
                </a:solidFill>
                <a:latin typeface="Meiryo UI" panose="020B0604030504040204" pitchFamily="50" charset="-128"/>
                <a:ea typeface="Meiryo UI" panose="020B0604030504040204" pitchFamily="50" charset="-128"/>
              </a:rPr>
              <a:t>保全、</a:t>
            </a:r>
            <a:r>
              <a:rPr lang="ja-JP" altLang="en-US" sz="800" dirty="0">
                <a:solidFill>
                  <a:schemeClr val="tx1"/>
                </a:solidFill>
                <a:latin typeface="Meiryo UI" panose="020B0604030504040204" pitchFamily="50" charset="-128"/>
                <a:ea typeface="Meiryo UI" panose="020B0604030504040204" pitchFamily="50" charset="-128"/>
              </a:rPr>
              <a:t>運転最適化、故障予兆検知などのソリューションに必要なコアテクノロジーを</a:t>
            </a:r>
            <a:r>
              <a:rPr lang="ja-JP" altLang="en-US" sz="800" dirty="0" smtClean="0">
                <a:solidFill>
                  <a:schemeClr val="tx1"/>
                </a:solidFill>
                <a:latin typeface="Meiryo UI" panose="020B0604030504040204" pitchFamily="50" charset="-128"/>
                <a:ea typeface="Meiryo UI" panose="020B0604030504040204" pitchFamily="50" charset="-128"/>
              </a:rPr>
              <a:t>提供。</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1115019" y="61357"/>
            <a:ext cx="999028" cy="261610"/>
          </a:xfrm>
          <a:prstGeom prst="rect">
            <a:avLst/>
          </a:prstGeom>
          <a:noFill/>
        </p:spPr>
        <p:txBody>
          <a:bodyPr wrap="square" rtlCol="0">
            <a:spAutoFit/>
          </a:bodyPr>
          <a:lstStyle/>
          <a:p>
            <a:pPr algn="r"/>
            <a:r>
              <a:rPr kumimoji="1" lang="en-US" altLang="ja-JP" sz="1100" dirty="0" smtClean="0"/>
              <a:t>2019.01.23</a:t>
            </a:r>
            <a:endParaRPr kumimoji="1" lang="ja-JP" altLang="en-US" sz="1100" dirty="0"/>
          </a:p>
        </p:txBody>
      </p:sp>
      <p:sp>
        <p:nvSpPr>
          <p:cNvPr id="65" name="角丸四角形 64"/>
          <p:cNvSpPr/>
          <p:nvPr/>
        </p:nvSpPr>
        <p:spPr>
          <a:xfrm>
            <a:off x="10462944" y="460592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100" dirty="0" err="1" smtClean="0">
                <a:latin typeface="Meiryo UI" panose="020B0604030504040204" pitchFamily="50" charset="-128"/>
                <a:ea typeface="Meiryo UI" panose="020B0604030504040204" pitchFamily="50" charset="-128"/>
              </a:rPr>
              <a:t>A.P.Moller</a:t>
            </a:r>
            <a:r>
              <a:rPr lang="en-US" altLang="ja-JP" sz="1100" dirty="0" smtClean="0">
                <a:latin typeface="Meiryo UI" panose="020B0604030504040204" pitchFamily="50" charset="-128"/>
                <a:ea typeface="Meiryo UI" panose="020B0604030504040204" pitchFamily="50" charset="-128"/>
              </a:rPr>
              <a:t>-</a:t>
            </a:r>
            <a:r>
              <a:rPr lang="en-US" altLang="ja-JP" sz="1100" i="1" dirty="0" smtClean="0">
                <a:latin typeface="Meiryo UI" panose="020B0604030504040204" pitchFamily="50" charset="-128"/>
                <a:ea typeface="Meiryo UI" panose="020B0604030504040204" pitchFamily="50" charset="-128"/>
              </a:rPr>
              <a:t>Maersk</a:t>
            </a:r>
            <a:endParaRPr lang="ja-JP" altLang="en-US" sz="1100" dirty="0">
              <a:latin typeface="Meiryo UI" panose="020B0604030504040204" pitchFamily="50" charset="-128"/>
              <a:ea typeface="Meiryo UI" panose="020B0604030504040204" pitchFamily="50" charset="-128"/>
            </a:endParaRPr>
          </a:p>
        </p:txBody>
      </p:sp>
      <p:cxnSp>
        <p:nvCxnSpPr>
          <p:cNvPr id="66" name="直線矢印コネクタ 65"/>
          <p:cNvCxnSpPr/>
          <p:nvPr/>
        </p:nvCxnSpPr>
        <p:spPr>
          <a:xfrm>
            <a:off x="8858440" y="4176397"/>
            <a:ext cx="1570762" cy="60833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角丸四角形吹き出し 66"/>
          <p:cNvSpPr/>
          <p:nvPr/>
        </p:nvSpPr>
        <p:spPr>
          <a:xfrm>
            <a:off x="8503464" y="4778607"/>
            <a:ext cx="1667947" cy="407283"/>
          </a:xfrm>
          <a:prstGeom prst="wedgeRoundRectCallout">
            <a:avLst>
              <a:gd name="adj1" fmla="val -12821"/>
              <a:gd name="adj2" fmla="val -166671"/>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700" i="1" dirty="0" smtClean="0">
                <a:solidFill>
                  <a:schemeClr val="tx1"/>
                </a:solidFill>
                <a:latin typeface="Meiryo UI" panose="020B0604030504040204" pitchFamily="50" charset="-128"/>
                <a:ea typeface="Meiryo UI" panose="020B0604030504040204" pitchFamily="50" charset="-128"/>
              </a:rPr>
              <a:t>Maersk</a:t>
            </a:r>
            <a:r>
              <a:rPr lang="ja-JP" altLang="en-US" sz="700" dirty="0" smtClean="0">
                <a:solidFill>
                  <a:schemeClr val="tx1"/>
                </a:solidFill>
                <a:latin typeface="Meiryo UI" panose="020B0604030504040204" pitchFamily="50" charset="-128"/>
                <a:ea typeface="Meiryo UI" panose="020B0604030504040204" pitchFamily="50" charset="-128"/>
              </a:rPr>
              <a:t>と</a:t>
            </a:r>
            <a:r>
              <a:rPr lang="en-US" altLang="ja-JP" sz="700" dirty="0">
                <a:solidFill>
                  <a:schemeClr val="tx1"/>
                </a:solidFill>
                <a:latin typeface="Meiryo UI" panose="020B0604030504040204" pitchFamily="50" charset="-128"/>
                <a:ea typeface="Meiryo UI" panose="020B0604030504040204" pitchFamily="50" charset="-128"/>
              </a:rPr>
              <a:t>IBM</a:t>
            </a:r>
            <a:r>
              <a:rPr lang="ja-JP" altLang="en-US" sz="700" dirty="0" smtClean="0">
                <a:solidFill>
                  <a:schemeClr val="tx1"/>
                </a:solidFill>
                <a:latin typeface="Meiryo UI" panose="020B0604030504040204" pitchFamily="50" charset="-128"/>
                <a:ea typeface="Meiryo UI" panose="020B0604030504040204" pitchFamily="50" charset="-128"/>
              </a:rPr>
              <a:t>はグローバル</a:t>
            </a:r>
            <a:r>
              <a:rPr lang="en-US" altLang="ja-JP" sz="700" dirty="0" smtClean="0">
                <a:solidFill>
                  <a:schemeClr val="tx1"/>
                </a:solidFill>
                <a:latin typeface="Meiryo UI" panose="020B0604030504040204" pitchFamily="50" charset="-128"/>
                <a:ea typeface="Meiryo UI" panose="020B0604030504040204" pitchFamily="50" charset="-128"/>
              </a:rPr>
              <a:t>SCM</a:t>
            </a:r>
            <a:r>
              <a:rPr lang="ja-JP" altLang="en-US" sz="700" dirty="0" smtClean="0">
                <a:solidFill>
                  <a:schemeClr val="tx1"/>
                </a:solidFill>
                <a:latin typeface="Meiryo UI" panose="020B0604030504040204" pitchFamily="50" charset="-128"/>
                <a:ea typeface="Meiryo UI" panose="020B0604030504040204" pitchFamily="50" charset="-128"/>
              </a:rPr>
              <a:t>に</a:t>
            </a:r>
            <a:r>
              <a:rPr lang="ja-JP" altLang="en-US" sz="700" i="1" dirty="0" smtClean="0">
                <a:solidFill>
                  <a:schemeClr val="tx1"/>
                </a:solidFill>
                <a:latin typeface="Meiryo UI" panose="020B0604030504040204" pitchFamily="50" charset="-128"/>
                <a:ea typeface="Meiryo UI" panose="020B0604030504040204" pitchFamily="50" charset="-128"/>
              </a:rPr>
              <a:t>ブロックチェーン</a:t>
            </a:r>
            <a:r>
              <a:rPr lang="en-US" altLang="ja-JP" sz="700" dirty="0" err="1" smtClean="0">
                <a:solidFill>
                  <a:schemeClr val="tx1"/>
                </a:solidFill>
                <a:latin typeface="Meiryo UI" panose="020B0604030504040204" pitchFamily="50" charset="-128"/>
                <a:ea typeface="Meiryo UI" panose="020B0604030504040204" pitchFamily="50" charset="-128"/>
              </a:rPr>
              <a:t>TradeLens</a:t>
            </a:r>
            <a:r>
              <a:rPr lang="ja-JP" altLang="en-US" sz="700" dirty="0" smtClean="0">
                <a:solidFill>
                  <a:schemeClr val="tx1"/>
                </a:solidFill>
                <a:latin typeface="Meiryo UI" panose="020B0604030504040204" pitchFamily="50" charset="-128"/>
                <a:ea typeface="Meiryo UI" panose="020B0604030504040204" pitchFamily="50" charset="-128"/>
              </a:rPr>
              <a:t>を開発表明（</a:t>
            </a:r>
            <a:r>
              <a:rPr lang="en-US" altLang="ja-JP" sz="700" dirty="0" smtClean="0">
                <a:solidFill>
                  <a:schemeClr val="tx1"/>
                </a:solidFill>
                <a:latin typeface="Meiryo UI" panose="020B0604030504040204" pitchFamily="50" charset="-128"/>
                <a:ea typeface="Meiryo UI" panose="020B0604030504040204" pitchFamily="50" charset="-128"/>
              </a:rPr>
              <a:t> </a:t>
            </a:r>
            <a:r>
              <a:rPr lang="en-US" altLang="ja-JP" sz="700" dirty="0">
                <a:solidFill>
                  <a:schemeClr val="tx1"/>
                </a:solidFill>
                <a:latin typeface="Meiryo UI" panose="020B0604030504040204" pitchFamily="50" charset="-128"/>
                <a:ea typeface="Meiryo UI" panose="020B0604030504040204" pitchFamily="50" charset="-128"/>
              </a:rPr>
              <a:t>2018</a:t>
            </a:r>
            <a:r>
              <a:rPr lang="ja-JP" altLang="en-US" sz="700" dirty="0">
                <a:solidFill>
                  <a:schemeClr val="tx1"/>
                </a:solidFill>
                <a:latin typeface="Meiryo UI" panose="020B0604030504040204" pitchFamily="50" charset="-128"/>
                <a:ea typeface="Meiryo UI" panose="020B0604030504040204" pitchFamily="50" charset="-128"/>
              </a:rPr>
              <a:t>年</a:t>
            </a:r>
            <a:r>
              <a:rPr lang="en-US" altLang="ja-JP" sz="700" dirty="0">
                <a:solidFill>
                  <a:schemeClr val="tx1"/>
                </a:solidFill>
                <a:latin typeface="Meiryo UI" panose="020B0604030504040204" pitchFamily="50" charset="-128"/>
                <a:ea typeface="Meiryo UI" panose="020B0604030504040204" pitchFamily="50" charset="-128"/>
              </a:rPr>
              <a:t>8</a:t>
            </a:r>
            <a:r>
              <a:rPr lang="ja-JP" altLang="en-US" sz="700" dirty="0">
                <a:solidFill>
                  <a:schemeClr val="tx1"/>
                </a:solidFill>
                <a:latin typeface="Meiryo UI" panose="020B0604030504040204" pitchFamily="50" charset="-128"/>
                <a:ea typeface="Meiryo UI" panose="020B0604030504040204" pitchFamily="50" charset="-128"/>
              </a:rPr>
              <a:t>月</a:t>
            </a:r>
            <a:r>
              <a:rPr lang="en-US" altLang="ja-JP" sz="700" dirty="0">
                <a:solidFill>
                  <a:schemeClr val="tx1"/>
                </a:solidFill>
                <a:latin typeface="Meiryo UI" panose="020B0604030504040204" pitchFamily="50" charset="-128"/>
                <a:ea typeface="Meiryo UI" panose="020B0604030504040204" pitchFamily="50" charset="-128"/>
              </a:rPr>
              <a:t>10</a:t>
            </a:r>
            <a:r>
              <a:rPr lang="ja-JP" altLang="en-US" sz="700" dirty="0" smtClean="0">
                <a:solidFill>
                  <a:schemeClr val="tx1"/>
                </a:solidFill>
                <a:latin typeface="Meiryo UI" panose="020B0604030504040204" pitchFamily="50" charset="-128"/>
                <a:ea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endParaRPr>
          </a:p>
        </p:txBody>
      </p:sp>
      <p:sp>
        <p:nvSpPr>
          <p:cNvPr id="68" name="角丸四角形吹き出し 67"/>
          <p:cNvSpPr/>
          <p:nvPr/>
        </p:nvSpPr>
        <p:spPr>
          <a:xfrm>
            <a:off x="10820132" y="5952211"/>
            <a:ext cx="1185010" cy="405114"/>
          </a:xfrm>
          <a:prstGeom prst="wedgeRoundRectCallout">
            <a:avLst>
              <a:gd name="adj1" fmla="val -7520"/>
              <a:gd name="adj2" fmla="val -285330"/>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700" dirty="0">
                <a:solidFill>
                  <a:schemeClr val="tx1"/>
                </a:solidFill>
                <a:latin typeface="Meiryo UI" panose="020B0604030504040204" pitchFamily="50" charset="-128"/>
                <a:ea typeface="Meiryo UI" panose="020B0604030504040204" pitchFamily="50" charset="-128"/>
              </a:rPr>
              <a:t>2017</a:t>
            </a:r>
            <a:r>
              <a:rPr lang="ja-JP" altLang="en-US" sz="700" dirty="0">
                <a:solidFill>
                  <a:schemeClr val="tx1"/>
                </a:solidFill>
                <a:latin typeface="Meiryo UI" panose="020B0604030504040204" pitchFamily="50" charset="-128"/>
                <a:ea typeface="Meiryo UI" panose="020B0604030504040204" pitchFamily="50" charset="-128"/>
              </a:rPr>
              <a:t>年</a:t>
            </a:r>
            <a:r>
              <a:rPr lang="en-US" altLang="ja-JP" sz="700" dirty="0">
                <a:solidFill>
                  <a:schemeClr val="tx1"/>
                </a:solidFill>
                <a:latin typeface="Meiryo UI" panose="020B0604030504040204" pitchFamily="50" charset="-128"/>
                <a:ea typeface="Meiryo UI" panose="020B0604030504040204" pitchFamily="50" charset="-128"/>
              </a:rPr>
              <a:t>9</a:t>
            </a:r>
            <a:r>
              <a:rPr lang="ja-JP" altLang="en-US" sz="700" dirty="0">
                <a:solidFill>
                  <a:schemeClr val="tx1"/>
                </a:solidFill>
                <a:latin typeface="Meiryo UI" panose="020B0604030504040204" pitchFamily="50" charset="-128"/>
                <a:ea typeface="Meiryo UI" panose="020B0604030504040204" pitchFamily="50" charset="-128"/>
              </a:rPr>
              <a:t>月</a:t>
            </a:r>
            <a:r>
              <a:rPr lang="en-US" altLang="ja-JP" sz="700" dirty="0">
                <a:solidFill>
                  <a:schemeClr val="tx1"/>
                </a:solidFill>
                <a:latin typeface="Meiryo UI" panose="020B0604030504040204" pitchFamily="50" charset="-128"/>
                <a:ea typeface="Meiryo UI" panose="020B0604030504040204" pitchFamily="50" charset="-128"/>
              </a:rPr>
              <a:t>20</a:t>
            </a:r>
            <a:r>
              <a:rPr lang="ja-JP" altLang="en-US" sz="700" dirty="0">
                <a:solidFill>
                  <a:schemeClr val="tx1"/>
                </a:solidFill>
                <a:latin typeface="Meiryo UI" panose="020B0604030504040204" pitchFamily="50" charset="-128"/>
                <a:ea typeface="Meiryo UI" panose="020B0604030504040204" pitchFamily="50" charset="-128"/>
              </a:rPr>
              <a:t>日、 </a:t>
            </a:r>
            <a:r>
              <a:rPr lang="en-US" altLang="ja-JP" sz="700" dirty="0">
                <a:solidFill>
                  <a:schemeClr val="tx1"/>
                </a:solidFill>
                <a:latin typeface="Meiryo UI" panose="020B0604030504040204" pitchFamily="50" charset="-128"/>
                <a:ea typeface="Meiryo UI" panose="020B0604030504040204" pitchFamily="50" charset="-128"/>
              </a:rPr>
              <a:t>MBK</a:t>
            </a:r>
            <a:r>
              <a:rPr lang="ja-JP" altLang="en-US" sz="700" dirty="0">
                <a:solidFill>
                  <a:schemeClr val="tx1"/>
                </a:solidFill>
                <a:latin typeface="Meiryo UI" panose="020B0604030504040204" pitchFamily="50" charset="-128"/>
                <a:ea typeface="Meiryo UI" panose="020B0604030504040204" pitchFamily="50" charset="-128"/>
              </a:rPr>
              <a:t>は、マースクの子会社マースクタンカーズに</a:t>
            </a:r>
            <a:r>
              <a:rPr lang="ja-JP" altLang="en-US" sz="700" dirty="0" smtClean="0">
                <a:solidFill>
                  <a:schemeClr val="tx1"/>
                </a:solidFill>
                <a:latin typeface="Meiryo UI" panose="020B0604030504040204" pitchFamily="50" charset="-128"/>
                <a:ea typeface="Meiryo UI" panose="020B0604030504040204" pitchFamily="50" charset="-128"/>
              </a:rPr>
              <a:t>出資。</a:t>
            </a:r>
            <a:endParaRPr kumimoji="1" lang="ja-JP" altLang="en-US" sz="700" dirty="0">
              <a:solidFill>
                <a:schemeClr val="tx1"/>
              </a:solidFill>
              <a:latin typeface="Meiryo UI" panose="020B0604030504040204" pitchFamily="50" charset="-128"/>
              <a:ea typeface="Meiryo UI" panose="020B0604030504040204" pitchFamily="50" charset="-128"/>
            </a:endParaRPr>
          </a:p>
        </p:txBody>
      </p:sp>
      <p:sp>
        <p:nvSpPr>
          <p:cNvPr id="69" name="テキスト ボックス 68"/>
          <p:cNvSpPr txBox="1"/>
          <p:nvPr/>
        </p:nvSpPr>
        <p:spPr>
          <a:xfrm>
            <a:off x="10309506" y="4410902"/>
            <a:ext cx="1881010"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世界一のコンテナ船会社</a:t>
            </a:r>
            <a:endParaRPr kumimoji="1" lang="ja-JP" altLang="en-US" sz="1000" dirty="0">
              <a:latin typeface="Meiryo UI" panose="020B0604030504040204" pitchFamily="50" charset="-128"/>
              <a:ea typeface="Meiryo UI" panose="020B0604030504040204" pitchFamily="50" charset="-128"/>
            </a:endParaRPr>
          </a:p>
        </p:txBody>
      </p:sp>
      <p:cxnSp>
        <p:nvCxnSpPr>
          <p:cNvPr id="70" name="直線矢印コネクタ 69"/>
          <p:cNvCxnSpPr/>
          <p:nvPr/>
        </p:nvCxnSpPr>
        <p:spPr>
          <a:xfrm flipH="1" flipV="1">
            <a:off x="5610587" y="4169895"/>
            <a:ext cx="976397" cy="145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5416658" y="4244426"/>
            <a:ext cx="1339958" cy="215444"/>
          </a:xfrm>
          <a:prstGeom prst="rect">
            <a:avLst/>
          </a:prstGeom>
          <a:noFill/>
        </p:spPr>
        <p:txBody>
          <a:bodyPr wrap="square" rtlCol="0">
            <a:spAutoFit/>
          </a:bodyPr>
          <a:lstStyle/>
          <a:p>
            <a:pPr algn="ctr"/>
            <a:r>
              <a:rPr kumimoji="1" lang="ja-JP" altLang="en-US" sz="800" dirty="0" smtClean="0">
                <a:latin typeface="Meiryo UI" panose="020B0604030504040204" pitchFamily="50" charset="-128"/>
                <a:ea typeface="Meiryo UI" panose="020B0604030504040204" pitchFamily="50" charset="-128"/>
              </a:rPr>
              <a:t>高精度時刻利用データ</a:t>
            </a:r>
            <a:endParaRPr kumimoji="1" lang="ja-JP" altLang="en-US" sz="8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616797" y="682576"/>
            <a:ext cx="8969691"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Keyword</a:t>
            </a:r>
            <a:r>
              <a:rPr kumimoji="1" lang="ja-JP" altLang="en-US" sz="1000" dirty="0" smtClean="0">
                <a:latin typeface="Meiryo UI" panose="020B0604030504040204" pitchFamily="50" charset="-128"/>
                <a:ea typeface="Meiryo UI" panose="020B0604030504040204" pitchFamily="50" charset="-128"/>
              </a:rPr>
              <a:t>：高精度時刻利用、</a:t>
            </a:r>
            <a:r>
              <a:rPr kumimoji="1" lang="en-US" altLang="ja-JP" sz="1000" dirty="0" smtClean="0">
                <a:latin typeface="Meiryo UI" panose="020B0604030504040204" pitchFamily="50" charset="-128"/>
                <a:ea typeface="Meiryo UI" panose="020B0604030504040204" pitchFamily="50" charset="-128"/>
              </a:rPr>
              <a:t>PNT</a:t>
            </a:r>
            <a:r>
              <a:rPr kumimoji="1" lang="ja-JP" altLang="en-US" sz="1000" dirty="0" err="1"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物流・運輸・倉庫、次世代製造、分散台帳（ブロックチェーン）、ロボット、人工知能、スマートシティ、防災</a:t>
            </a:r>
            <a:r>
              <a:rPr kumimoji="1" lang="ja-JP" altLang="en-US" sz="1000" smtClean="0">
                <a:latin typeface="Meiryo UI" panose="020B0604030504040204" pitchFamily="50" charset="-128"/>
                <a:ea typeface="Meiryo UI" panose="020B0604030504040204" pitchFamily="50" charset="-128"/>
              </a:rPr>
              <a:t>・減災、貿易金融</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94732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69448" y="0"/>
            <a:ext cx="10653104" cy="6858000"/>
          </a:xfrm>
          <a:prstGeom prst="rect">
            <a:avLst/>
          </a:prstGeom>
        </p:spPr>
      </p:pic>
    </p:spTree>
    <p:extLst>
      <p:ext uri="{BB962C8B-B14F-4D97-AF65-F5344CB8AC3E}">
        <p14:creationId xmlns:p14="http://schemas.microsoft.com/office/powerpoint/2010/main" val="2837990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82562" y="0"/>
            <a:ext cx="11226876" cy="6858000"/>
          </a:xfrm>
          <a:prstGeom prst="rect">
            <a:avLst/>
          </a:prstGeom>
        </p:spPr>
      </p:pic>
    </p:spTree>
    <p:extLst>
      <p:ext uri="{BB962C8B-B14F-4D97-AF65-F5344CB8AC3E}">
        <p14:creationId xmlns:p14="http://schemas.microsoft.com/office/powerpoint/2010/main" val="3966893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46224" y="0"/>
            <a:ext cx="10499551" cy="6858000"/>
          </a:xfrm>
          <a:prstGeom prst="rect">
            <a:avLst/>
          </a:prstGeom>
        </p:spPr>
      </p:pic>
    </p:spTree>
    <p:extLst>
      <p:ext uri="{BB962C8B-B14F-4D97-AF65-F5344CB8AC3E}">
        <p14:creationId xmlns:p14="http://schemas.microsoft.com/office/powerpoint/2010/main" val="912643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p:nvPr/>
        </p:nvSpPr>
        <p:spPr>
          <a:xfrm>
            <a:off x="1707574" y="711200"/>
            <a:ext cx="8922131" cy="6146800"/>
          </a:xfrm>
          <a:prstGeom prst="rect">
            <a:avLst/>
          </a:prstGeom>
          <a:blipFill>
            <a:blip r:embed="rId2" cstate="print"/>
            <a:stretch>
              <a:fillRect/>
            </a:stretch>
          </a:blipFill>
        </p:spPr>
        <p:txBody>
          <a:bodyPr wrap="square" lIns="0" tIns="0" rIns="0" bIns="0" rtlCol="0"/>
          <a:lstStyle/>
          <a:p>
            <a:endParaRPr/>
          </a:p>
        </p:txBody>
      </p:sp>
      <p:sp>
        <p:nvSpPr>
          <p:cNvPr id="2" name="テキスト ボックス 1"/>
          <p:cNvSpPr txBox="1"/>
          <p:nvPr/>
        </p:nvSpPr>
        <p:spPr>
          <a:xfrm>
            <a:off x="2703270" y="114301"/>
            <a:ext cx="6722918"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スマートシティ＠大手町</a:t>
            </a:r>
            <a:r>
              <a:rPr lang="ja-JP" altLang="en-US" sz="2800" b="1" dirty="0" smtClean="0">
                <a:latin typeface="Meiryo UI" panose="020B0604030504040204" pitchFamily="50" charset="-128"/>
                <a:ea typeface="Meiryo UI" panose="020B0604030504040204" pitchFamily="50" charset="-128"/>
              </a:rPr>
              <a:t>（デジタル・ツイン）</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3397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3008" y="2838091"/>
            <a:ext cx="6693956" cy="3716789"/>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 y="2833426"/>
            <a:ext cx="5388531" cy="3721455"/>
          </a:xfrm>
          <a:prstGeom prst="rect">
            <a:avLst/>
          </a:prstGeom>
        </p:spPr>
      </p:pic>
      <p:sp>
        <p:nvSpPr>
          <p:cNvPr id="18" name="正方形/長方形 17"/>
          <p:cNvSpPr/>
          <p:nvPr/>
        </p:nvSpPr>
        <p:spPr>
          <a:xfrm>
            <a:off x="-124781" y="2669048"/>
            <a:ext cx="1481496"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BKM </a:t>
            </a:r>
            <a:r>
              <a:rPr lang="en-US" altLang="ja-JP" sz="800" dirty="0">
                <a:latin typeface="Meiryo UI" panose="020B0604030504040204" pitchFamily="50" charset="-128"/>
                <a:ea typeface="Meiryo UI" panose="020B0604030504040204" pitchFamily="50" charset="-128"/>
              </a:rPr>
              <a:t>Office Works</a:t>
            </a:r>
            <a:endParaRPr lang="ja-JP" altLang="en-US" sz="800" dirty="0">
              <a:latin typeface="Meiryo UI" panose="020B0604030504040204" pitchFamily="50" charset="-128"/>
              <a:ea typeface="Meiryo UI" panose="020B0604030504040204" pitchFamily="50" charset="-128"/>
            </a:endParaRPr>
          </a:p>
        </p:txBody>
      </p:sp>
      <p:sp>
        <p:nvSpPr>
          <p:cNvPr id="19" name="正方形/長方形 18"/>
          <p:cNvSpPr/>
          <p:nvPr/>
        </p:nvSpPr>
        <p:spPr>
          <a:xfrm>
            <a:off x="1" y="6550223"/>
            <a:ext cx="12192000" cy="307777"/>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携帯電話の電波の伝搬解析、災害が発生したときの避難・救出シミュレーション、自動車交通や歩行者移動の</a:t>
            </a:r>
            <a:r>
              <a:rPr lang="ja-JP" altLang="en-US" sz="1400" dirty="0" smtClean="0">
                <a:latin typeface="Meiryo UI" panose="020B0604030504040204" pitchFamily="50" charset="-128"/>
                <a:ea typeface="Meiryo UI" panose="020B0604030504040204" pitchFamily="50" charset="-128"/>
              </a:rPr>
              <a:t>検討など利用は多岐に</a:t>
            </a:r>
            <a:r>
              <a:rPr lang="ja-JP" altLang="en-US" sz="1400" dirty="0">
                <a:latin typeface="Meiryo UI" panose="020B0604030504040204" pitchFamily="50" charset="-128"/>
                <a:ea typeface="Meiryo UI" panose="020B0604030504040204" pitchFamily="50" charset="-128"/>
              </a:rPr>
              <a:t>わたる</a:t>
            </a:r>
          </a:p>
        </p:txBody>
      </p:sp>
      <p:sp>
        <p:nvSpPr>
          <p:cNvPr id="20" name="テキスト ボックス 19"/>
          <p:cNvSpPr txBox="1"/>
          <p:nvPr/>
        </p:nvSpPr>
        <p:spPr>
          <a:xfrm>
            <a:off x="197427" y="670830"/>
            <a:ext cx="8196076" cy="2062103"/>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★シンガポールは、国土全体のデジタル・ツインを作る計画。</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Building Information Modeling</a:t>
            </a:r>
            <a:r>
              <a:rPr kumimoji="1" lang="ja-JP" altLang="en-US" sz="1600" dirty="0" smtClean="0">
                <a:latin typeface="Meiryo UI" panose="020B0604030504040204" pitchFamily="50" charset="-128"/>
                <a:ea typeface="Meiryo UI" panose="020B0604030504040204" pitchFamily="50" charset="-128"/>
              </a:rPr>
              <a:t>技術を駆使）</a:t>
            </a:r>
            <a:endParaRPr kumimoji="1" lang="en-US" altLang="ja-JP" sz="1600" dirty="0" smtClean="0">
              <a:latin typeface="Meiryo UI" panose="020B0604030504040204" pitchFamily="50" charset="-128"/>
              <a:ea typeface="Meiryo UI" panose="020B0604030504040204" pitchFamily="50" charset="-128"/>
            </a:endParaRPr>
          </a:p>
          <a:p>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★シンガポール</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年から</a:t>
            </a:r>
            <a:r>
              <a:rPr lang="en-US" altLang="ja-JP" sz="1600" dirty="0">
                <a:latin typeface="Meiryo UI" panose="020B0604030504040204" pitchFamily="50" charset="-128"/>
                <a:ea typeface="Meiryo UI" panose="020B0604030504040204" pitchFamily="50" charset="-128"/>
              </a:rPr>
              <a:t>5000m</a:t>
            </a:r>
            <a:r>
              <a:rPr lang="en-US" altLang="ja-JP" sz="1600" baseline="300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超の建物の建築確認申請を行うときに、意匠、構造、設備の</a:t>
            </a:r>
            <a:r>
              <a:rPr lang="en-US" altLang="ja-JP" sz="1600" dirty="0">
                <a:latin typeface="Meiryo UI" panose="020B0604030504040204" pitchFamily="50" charset="-128"/>
                <a:ea typeface="Meiryo UI" panose="020B0604030504040204" pitchFamily="50" charset="-128"/>
              </a:rPr>
              <a:t>BIM</a:t>
            </a:r>
            <a:r>
              <a:rPr lang="ja-JP" altLang="en-US" sz="1600" dirty="0">
                <a:latin typeface="Meiryo UI" panose="020B0604030504040204" pitchFamily="50" charset="-128"/>
                <a:ea typeface="Meiryo UI" panose="020B0604030504040204" pitchFamily="50" charset="-128"/>
              </a:rPr>
              <a:t>モデル提出が</a:t>
            </a:r>
            <a:r>
              <a:rPr lang="ja-JP" altLang="en-US" sz="1600" dirty="0" smtClean="0">
                <a:latin typeface="Meiryo UI" panose="020B0604030504040204" pitchFamily="50" charset="-128"/>
                <a:ea typeface="Meiryo UI" panose="020B0604030504040204" pitchFamily="50" charset="-128"/>
              </a:rPr>
              <a:t>義務化。</a:t>
            </a:r>
            <a:endParaRPr lang="en-US" altLang="ja-JP" sz="1600" dirty="0" smtClean="0">
              <a:latin typeface="Meiryo UI" panose="020B0604030504040204" pitchFamily="50" charset="-128"/>
              <a:ea typeface="Meiryo UI" panose="020B0604030504040204" pitchFamily="50" charset="-128"/>
            </a:endParaRPr>
          </a:p>
          <a:p>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シンガポール国立研究財団、シンガポール土地</a:t>
            </a:r>
            <a:r>
              <a:rPr lang="ja-JP" altLang="en-US" sz="1600" dirty="0" smtClean="0">
                <a:latin typeface="Meiryo UI" panose="020B0604030504040204" pitchFamily="50" charset="-128"/>
                <a:ea typeface="Meiryo UI" panose="020B0604030504040204" pitchFamily="50" charset="-128"/>
              </a:rPr>
              <a:t>管理局と</a:t>
            </a:r>
            <a:r>
              <a:rPr lang="ja-JP" altLang="en-US" sz="1600" dirty="0">
                <a:latin typeface="Meiryo UI" panose="020B0604030504040204" pitchFamily="50" charset="-128"/>
                <a:ea typeface="Meiryo UI" panose="020B0604030504040204" pitchFamily="50" charset="-128"/>
              </a:rPr>
              <a:t>情報通信</a:t>
            </a:r>
            <a:r>
              <a:rPr lang="ja-JP" altLang="en-US" sz="1600" dirty="0" smtClean="0">
                <a:latin typeface="Meiryo UI" panose="020B0604030504040204" pitchFamily="50" charset="-128"/>
                <a:ea typeface="Meiryo UI" panose="020B0604030504040204" pitchFamily="50" charset="-128"/>
              </a:rPr>
              <a:t>開発庁の連携により、</a:t>
            </a:r>
            <a:r>
              <a:rPr lang="en-US" altLang="ja-JP" sz="1600" dirty="0" smtClean="0">
                <a:latin typeface="Meiryo UI" panose="020B0604030504040204" pitchFamily="50" charset="-128"/>
                <a:ea typeface="Meiryo UI" panose="020B0604030504040204" pitchFamily="50" charset="-128"/>
              </a:rPr>
              <a:t>2018</a:t>
            </a:r>
            <a:r>
              <a:rPr lang="ja-JP" altLang="en-US" sz="1600" dirty="0" smtClean="0">
                <a:latin typeface="Meiryo UI" panose="020B0604030504040204" pitchFamily="50" charset="-128"/>
                <a:ea typeface="Meiryo UI" panose="020B0604030504040204" pitchFamily="50" charset="-128"/>
              </a:rPr>
              <a:t>年完成を目指す。予算</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7300</a:t>
            </a:r>
            <a:r>
              <a:rPr lang="ja-JP" altLang="en-US" sz="1600" dirty="0">
                <a:latin typeface="Meiryo UI" panose="020B0604030504040204" pitchFamily="50" charset="-128"/>
                <a:ea typeface="Meiryo UI" panose="020B0604030504040204" pitchFamily="50" charset="-128"/>
              </a:rPr>
              <a:t>万シンガポールドル（約</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億円</a:t>
            </a:r>
            <a:r>
              <a:rPr lang="ja-JP" altLang="en-US" sz="1600" dirty="0" smtClean="0">
                <a:latin typeface="Meiryo UI" panose="020B0604030504040204" pitchFamily="50" charset="-128"/>
                <a:ea typeface="Meiryo UI" panose="020B0604030504040204" pitchFamily="50" charset="-128"/>
              </a:rPr>
              <a:t>）。 </a:t>
            </a:r>
            <a:endParaRPr kumimoji="1" lang="ja-JP" altLang="en-US" sz="1600" dirty="0">
              <a:latin typeface="Meiryo UI" panose="020B0604030504040204" pitchFamily="50" charset="-128"/>
              <a:ea typeface="Meiryo UI" panose="020B0604030504040204" pitchFamily="50" charset="-128"/>
            </a:endParaRPr>
          </a:p>
        </p:txBody>
      </p:sp>
      <p:pic>
        <p:nvPicPr>
          <p:cNvPr id="21" name="図 20"/>
          <p:cNvPicPr>
            <a:picLocks noChangeAspect="1"/>
          </p:cNvPicPr>
          <p:nvPr/>
        </p:nvPicPr>
        <p:blipFill>
          <a:blip r:embed="rId4"/>
          <a:stretch>
            <a:fillRect/>
          </a:stretch>
        </p:blipFill>
        <p:spPr>
          <a:xfrm>
            <a:off x="8528020" y="599333"/>
            <a:ext cx="2847975" cy="2133600"/>
          </a:xfrm>
          <a:prstGeom prst="rect">
            <a:avLst/>
          </a:prstGeom>
        </p:spPr>
      </p:pic>
      <p:sp>
        <p:nvSpPr>
          <p:cNvPr id="23" name="テキスト ボックス 22"/>
          <p:cNvSpPr txBox="1"/>
          <p:nvPr/>
        </p:nvSpPr>
        <p:spPr>
          <a:xfrm>
            <a:off x="8528020" y="599333"/>
            <a:ext cx="1595888" cy="276999"/>
          </a:xfrm>
          <a:prstGeom prst="rect">
            <a:avLst/>
          </a:prstGeom>
          <a:noFill/>
        </p:spPr>
        <p:txBody>
          <a:bodyPr wrap="square" rtlCol="0">
            <a:spAutoFit/>
          </a:bodyPr>
          <a:lstStyle/>
          <a:p>
            <a:r>
              <a:rPr kumimoji="1" lang="ja-JP" altLang="en-US" sz="1200" dirty="0" smtClean="0">
                <a:solidFill>
                  <a:schemeClr val="bg1"/>
                </a:solidFill>
                <a:latin typeface="Meiryo UI" panose="020B0604030504040204" pitchFamily="50" charset="-128"/>
                <a:ea typeface="Meiryo UI" panose="020B0604030504040204" pitchFamily="50" charset="-128"/>
              </a:rPr>
              <a:t>米国防総省の</a:t>
            </a:r>
            <a:r>
              <a:rPr kumimoji="1" lang="en-US" altLang="ja-JP" sz="1200" dirty="0" smtClean="0">
                <a:solidFill>
                  <a:schemeClr val="bg1"/>
                </a:solidFill>
                <a:latin typeface="Meiryo UI" panose="020B0604030504040204" pitchFamily="50" charset="-128"/>
                <a:ea typeface="Meiryo UI" panose="020B0604030504040204" pitchFamily="50" charset="-128"/>
              </a:rPr>
              <a:t>BIM</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24" name="スライド番号プレースホルダー 10"/>
          <p:cNvSpPr>
            <a:spLocks noGrp="1"/>
          </p:cNvSpPr>
          <p:nvPr>
            <p:ph type="sldNum" sz="quarter" idx="12"/>
          </p:nvPr>
        </p:nvSpPr>
        <p:spPr>
          <a:xfrm>
            <a:off x="8610600" y="6356350"/>
            <a:ext cx="2743200" cy="365125"/>
          </a:xfrm>
        </p:spPr>
        <p:txBody>
          <a:bodyPr/>
          <a:lstStyle/>
          <a:p>
            <a:fld id="{E0111AC5-7BD5-411B-8205-861CC0B8AE82}" type="slidenum">
              <a:rPr kumimoji="1" lang="ja-JP" altLang="en-US" smtClean="0"/>
              <a:t>14</a:t>
            </a:fld>
            <a:endParaRPr kumimoji="1" lang="ja-JP" altLang="en-US"/>
          </a:p>
        </p:txBody>
      </p:sp>
      <p:sp>
        <p:nvSpPr>
          <p:cNvPr id="25" name="テキスト ボックス 24"/>
          <p:cNvSpPr txBox="1"/>
          <p:nvPr/>
        </p:nvSpPr>
        <p:spPr>
          <a:xfrm>
            <a:off x="5398267" y="2651600"/>
            <a:ext cx="6180708" cy="230832"/>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a:t>
            </a:r>
            <a:r>
              <a:rPr lang="en-US" altLang="ja-JP" sz="900" dirty="0" smtClean="0">
                <a:latin typeface="Meiryo UI" panose="020B0604030504040204" pitchFamily="50" charset="-128"/>
                <a:ea typeface="Meiryo UI" panose="020B0604030504040204" pitchFamily="50" charset="-128"/>
              </a:rPr>
              <a:t>aecmag.com/57-lead-story/909-news-dassault-systemes-helps-build-virtual-singapore</a:t>
            </a:r>
            <a:endParaRPr kumimoji="1" lang="ja-JP" altLang="en-US" sz="900"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859969" y="51955"/>
            <a:ext cx="8395855" cy="461665"/>
          </a:xfrm>
          <a:prstGeom prst="rect">
            <a:avLst/>
          </a:prstGeom>
          <a:noFill/>
        </p:spPr>
        <p:txBody>
          <a:bodyPr wrap="square" rtlCol="0">
            <a:spAutoFit/>
          </a:bodyPr>
          <a:lstStyle/>
          <a:p>
            <a:r>
              <a:rPr kumimoji="1" lang="ja-JP" altLang="en-US" sz="2400" b="1" dirty="0" smtClean="0">
                <a:latin typeface="Meiryo UI" panose="020B0604030504040204" pitchFamily="50" charset="-128"/>
                <a:ea typeface="Meiryo UI" panose="020B0604030504040204" pitchFamily="50" charset="-128"/>
              </a:rPr>
              <a:t>バーチャル・シンガポールならぬバーチャル・ジャパンを構築しよう！</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10596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25" y="1697038"/>
            <a:ext cx="8920162" cy="516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角丸四角形 4"/>
          <p:cNvSpPr/>
          <p:nvPr/>
        </p:nvSpPr>
        <p:spPr>
          <a:xfrm>
            <a:off x="2528647" y="215112"/>
            <a:ext cx="7061682" cy="354142"/>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b="1" dirty="0" smtClean="0">
                <a:solidFill>
                  <a:schemeClr val="tx1"/>
                </a:solidFill>
                <a:latin typeface="Meiryo UI" panose="020B0604030504040204" pitchFamily="50" charset="-128"/>
                <a:ea typeface="Meiryo UI" panose="020B0604030504040204" pitchFamily="50" charset="-128"/>
              </a:rPr>
              <a:t>Building</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Information</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Modeling</a:t>
            </a:r>
            <a:r>
              <a:rPr lang="ja-JP" altLang="en-US" sz="2400" b="1" dirty="0" smtClean="0">
                <a:solidFill>
                  <a:schemeClr val="tx1"/>
                </a:solidFill>
                <a:latin typeface="Meiryo UI" panose="020B0604030504040204" pitchFamily="50" charset="-128"/>
                <a:ea typeface="Meiryo UI" panose="020B0604030504040204" pitchFamily="50" charset="-128"/>
              </a:rPr>
              <a:t>（</a:t>
            </a:r>
            <a:r>
              <a:rPr lang="en-US" altLang="ja-JP" sz="2400" b="1" dirty="0" smtClean="0">
                <a:solidFill>
                  <a:schemeClr val="tx1"/>
                </a:solidFill>
                <a:latin typeface="Meiryo UI" panose="020B0604030504040204" pitchFamily="50" charset="-128"/>
                <a:ea typeface="Meiryo UI" panose="020B0604030504040204" pitchFamily="50" charset="-128"/>
              </a:rPr>
              <a:t>BIM)</a:t>
            </a:r>
            <a:endParaRPr lang="ja-JP" altLang="en-US" sz="2400" b="1" dirty="0">
              <a:solidFill>
                <a:schemeClr val="tx1"/>
              </a:solidFill>
              <a:latin typeface="Meiryo UI" panose="020B0604030504040204" pitchFamily="50" charset="-128"/>
              <a:ea typeface="Meiryo UI" panose="020B0604030504040204" pitchFamily="50" charset="-128"/>
            </a:endParaRPr>
          </a:p>
        </p:txBody>
      </p:sp>
      <p:sp>
        <p:nvSpPr>
          <p:cNvPr id="92" name="テキスト ボックス 4"/>
          <p:cNvSpPr txBox="1">
            <a:spLocks noChangeArrowheads="1"/>
          </p:cNvSpPr>
          <p:nvPr/>
        </p:nvSpPr>
        <p:spPr bwMode="auto">
          <a:xfrm>
            <a:off x="287677" y="671513"/>
            <a:ext cx="1158304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1400" dirty="0">
                <a:latin typeface="メイリオ" panose="020B0604030504040204" pitchFamily="50" charset="-128"/>
                <a:ea typeface="メイリオ" panose="020B0604030504040204" pitchFamily="50" charset="-128"/>
              </a:rPr>
              <a:t>2020</a:t>
            </a:r>
            <a:r>
              <a:rPr lang="ja-JP" altLang="en-US" sz="1400" dirty="0">
                <a:latin typeface="メイリオ" panose="020B0604030504040204" pitchFamily="50" charset="-128"/>
                <a:ea typeface="メイリオ" panose="020B0604030504040204" pitchFamily="50" charset="-128"/>
              </a:rPr>
              <a:t>年には、都市のあらゆる建物の情報がデジタル化されているかも知れない</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eaLnBrk="1" hangingPunct="1"/>
            <a:r>
              <a:rPr lang="ja-JP" altLang="en-US" sz="1400" dirty="0" smtClean="0">
                <a:latin typeface="メイリオ" panose="020B0604030504040204" pitchFamily="50" charset="-128"/>
                <a:ea typeface="メイリオ" panose="020B0604030504040204" pitchFamily="50" charset="-128"/>
              </a:rPr>
              <a:t>建設</a:t>
            </a:r>
            <a:r>
              <a:rPr lang="ja-JP" altLang="en-US" sz="1400" dirty="0">
                <a:latin typeface="メイリオ" panose="020B0604030504040204" pitchFamily="50" charset="-128"/>
                <a:ea typeface="メイリオ" panose="020B0604030504040204" pitchFamily="50" charset="-128"/>
              </a:rPr>
              <a:t>業界では今、ビルの構造や設備、意匠など建築物に関する全てのデータをデジタル化する</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が脚光を浴びている。</a:t>
            </a:r>
          </a:p>
          <a:p>
            <a:pPr eaLnBrk="1" hangingPunct="1"/>
            <a:r>
              <a:rPr lang="ja-JP" altLang="en-US" sz="1400" dirty="0">
                <a:latin typeface="メイリオ" panose="020B0604030504040204" pitchFamily="50" charset="-128"/>
                <a:ea typeface="メイリオ" panose="020B0604030504040204" pitchFamily="50" charset="-128"/>
              </a:rPr>
              <a:t>大林組は</a:t>
            </a:r>
            <a:r>
              <a:rPr lang="en-US" altLang="ja-JP" sz="1400" dirty="0">
                <a:latin typeface="メイリオ" panose="020B0604030504040204" pitchFamily="50" charset="-128"/>
                <a:ea typeface="メイリオ" panose="020B0604030504040204" pitchFamily="50" charset="-128"/>
              </a:rPr>
              <a:t>2015</a:t>
            </a:r>
            <a:r>
              <a:rPr lang="ja-JP" altLang="en-US" sz="1400" dirty="0">
                <a:latin typeface="メイリオ" panose="020B0604030504040204" pitchFamily="50" charset="-128"/>
                <a:ea typeface="メイリオ" panose="020B0604030504040204" pitchFamily="50" charset="-128"/>
              </a:rPr>
              <a:t>年までに同社の設計施工案件の</a:t>
            </a:r>
            <a:r>
              <a:rPr lang="en-US" altLang="ja-JP" sz="1400" dirty="0">
                <a:latin typeface="メイリオ" panose="020B0604030504040204" pitchFamily="50" charset="-128"/>
                <a:ea typeface="メイリオ" panose="020B0604030504040204" pitchFamily="50" charset="-128"/>
              </a:rPr>
              <a:t>8</a:t>
            </a:r>
            <a:r>
              <a:rPr lang="ja-JP" altLang="en-US" sz="1400" dirty="0">
                <a:latin typeface="メイリオ" panose="020B0604030504040204" pitchFamily="50" charset="-128"/>
                <a:ea typeface="メイリオ" panose="020B0604030504040204" pitchFamily="50" charset="-128"/>
              </a:rPr>
              <a:t>割で</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を使う予定。建設費が</a:t>
            </a:r>
            <a:r>
              <a:rPr lang="en-US" altLang="ja-JP" sz="1400" dirty="0">
                <a:latin typeface="メイリオ" panose="020B0604030504040204" pitchFamily="50" charset="-128"/>
                <a:ea typeface="メイリオ" panose="020B0604030504040204" pitchFamily="50" charset="-128"/>
              </a:rPr>
              <a:t>100</a:t>
            </a:r>
            <a:r>
              <a:rPr lang="ja-JP" altLang="en-US" sz="1400" dirty="0">
                <a:latin typeface="メイリオ" panose="020B0604030504040204" pitchFamily="50" charset="-128"/>
                <a:ea typeface="メイリオ" panose="020B0604030504040204" pitchFamily="50" charset="-128"/>
              </a:rPr>
              <a:t>億円で寿命が</a:t>
            </a:r>
            <a:r>
              <a:rPr lang="en-US" altLang="ja-JP" sz="1400" dirty="0">
                <a:latin typeface="メイリオ" panose="020B0604030504040204" pitchFamily="50" charset="-128"/>
                <a:ea typeface="メイリオ" panose="020B0604030504040204" pitchFamily="50" charset="-128"/>
              </a:rPr>
              <a:t>65</a:t>
            </a:r>
            <a:r>
              <a:rPr lang="ja-JP" altLang="en-US" sz="1400" dirty="0">
                <a:latin typeface="メイリオ" panose="020B0604030504040204" pitchFamily="50" charset="-128"/>
                <a:ea typeface="メイリオ" panose="020B0604030504040204" pitchFamily="50" charset="-128"/>
              </a:rPr>
              <a:t>年の場合、ライフサイクル全体の修繕保守費は</a:t>
            </a:r>
            <a:r>
              <a:rPr lang="en-US" altLang="ja-JP" sz="1400" dirty="0">
                <a:latin typeface="メイリオ" panose="020B0604030504040204" pitchFamily="50" charset="-128"/>
                <a:ea typeface="メイリオ" panose="020B0604030504040204" pitchFamily="50" charset="-128"/>
              </a:rPr>
              <a:t>320</a:t>
            </a:r>
            <a:r>
              <a:rPr lang="ja-JP" altLang="en-US" sz="1400" dirty="0">
                <a:latin typeface="メイリオ" panose="020B0604030504040204" pitchFamily="50" charset="-128"/>
                <a:ea typeface="メイリオ" panose="020B0604030504040204" pitchFamily="50" charset="-128"/>
              </a:rPr>
              <a:t>億円。</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を利用すると</a:t>
            </a:r>
            <a:r>
              <a:rPr lang="en-US" altLang="ja-JP" sz="1400" dirty="0">
                <a:latin typeface="メイリオ" panose="020B0604030504040204" pitchFamily="50" charset="-128"/>
                <a:ea typeface="メイリオ" panose="020B0604030504040204" pitchFamily="50" charset="-128"/>
              </a:rPr>
              <a:t>40</a:t>
            </a:r>
            <a:r>
              <a:rPr lang="ja-JP" altLang="en-US" sz="1400" dirty="0">
                <a:latin typeface="メイリオ" panose="020B0604030504040204" pitchFamily="50" charset="-128"/>
                <a:ea typeface="メイリオ" panose="020B0604030504040204" pitchFamily="50" charset="-128"/>
              </a:rPr>
              <a:t>億円の削減につながると試算している。</a:t>
            </a:r>
            <a:endParaRPr lang="ja-JP" altLang="en-US" sz="1400" dirty="0"/>
          </a:p>
        </p:txBody>
      </p:sp>
    </p:spTree>
    <p:extLst>
      <p:ext uri="{BB962C8B-B14F-4D97-AF65-F5344CB8AC3E}">
        <p14:creationId xmlns:p14="http://schemas.microsoft.com/office/powerpoint/2010/main" val="4014997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2275" y="2465951"/>
            <a:ext cx="12194275" cy="4392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11272" name="Object 179"/>
          <p:cNvGraphicFramePr>
            <a:graphicFrameLocks noChangeAspect="1"/>
          </p:cNvGraphicFramePr>
          <p:nvPr>
            <p:extLst/>
          </p:nvPr>
        </p:nvGraphicFramePr>
        <p:xfrm>
          <a:off x="5900377" y="1695123"/>
          <a:ext cx="385536" cy="548821"/>
        </p:xfrm>
        <a:graphic>
          <a:graphicData uri="http://schemas.openxmlformats.org/presentationml/2006/ole">
            <mc:AlternateContent xmlns:mc="http://schemas.openxmlformats.org/markup-compatibility/2006">
              <mc:Choice xmlns:v="urn:schemas-microsoft-com:vml" Requires="v">
                <p:oleObj spid="_x0000_s2054" name="Clip" r:id="rId4" imgW="1337767" imgH="1900123" progId="MS_ClipArt_Gallery.2">
                  <p:embed/>
                </p:oleObj>
              </mc:Choice>
              <mc:Fallback>
                <p:oleObj name="Clip" r:id="rId4" imgW="1337767" imgH="190012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377" y="1695123"/>
                        <a:ext cx="385536" cy="5488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68" name="Picture 8" descr="C:\Users\D0198\Desktop\和コンテンツ\1_haru\haru_01\PNG\h_parts14\h_parts14_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9026" y="2031767"/>
            <a:ext cx="1034143" cy="1034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テキスト ボックス 6"/>
          <p:cNvSpPr txBox="1"/>
          <p:nvPr/>
        </p:nvSpPr>
        <p:spPr>
          <a:xfrm>
            <a:off x="1171400" y="858217"/>
            <a:ext cx="9800239"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633809" y="81683"/>
            <a:ext cx="6870031" cy="523220"/>
          </a:xfrm>
          <a:prstGeom prst="rect">
            <a:avLst/>
          </a:prstGeom>
          <a:noFill/>
        </p:spPr>
        <p:txBody>
          <a:bodyPr wrap="square" rtlCol="0">
            <a:spAutoFit/>
          </a:bodyPr>
          <a:lstStyle/>
          <a:p>
            <a:pPr algn="ctr"/>
            <a:r>
              <a:rPr kumimoji="1" lang="en-US" altLang="ja-JP" sz="2800" b="1" u="sng" dirty="0" smtClean="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Society 5.0</a:t>
            </a:r>
            <a:r>
              <a:rPr kumimoji="1" lang="ja-JP" altLang="en-US" sz="2800" b="1" dirty="0" smtClean="0">
                <a:latin typeface="Meiryo UI" panose="020B0604030504040204" pitchFamily="50" charset="-128"/>
                <a:ea typeface="Meiryo UI" panose="020B0604030504040204" pitchFamily="50" charset="-128"/>
              </a:rPr>
              <a:t>を実現します。</a:t>
            </a:r>
            <a:endParaRPr kumimoji="1" lang="en-US" altLang="ja-JP" sz="2800" b="1" dirty="0" smtClean="0">
              <a:latin typeface="Meiryo UI" panose="020B0604030504040204" pitchFamily="50" charset="-128"/>
              <a:ea typeface="Meiryo UI" panose="020B0604030504040204" pitchFamily="50" charset="-128"/>
            </a:endParaRPr>
          </a:p>
        </p:txBody>
      </p:sp>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7534" y="2878319"/>
            <a:ext cx="342088" cy="37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05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528321" y="1330959"/>
            <a:ext cx="5551488" cy="5455921"/>
          </a:xfrm>
          <a:prstGeom prst="roundRect">
            <a:avLst>
              <a:gd name="adj" fmla="val 6389"/>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931503" y="3328640"/>
            <a:ext cx="2749543"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センサー</a:t>
            </a:r>
            <a:r>
              <a:rPr lang="en-US" altLang="ja-JP" sz="2400" b="1" dirty="0" smtClean="0">
                <a:solidFill>
                  <a:schemeClr val="tx1"/>
                </a:solidFill>
                <a:latin typeface="Meiryo UI" panose="020B0604030504040204" pitchFamily="50" charset="-128"/>
                <a:ea typeface="Meiryo UI" panose="020B0604030504040204" pitchFamily="50" charset="-128"/>
              </a:rPr>
              <a:t>/</a:t>
            </a:r>
            <a:r>
              <a:rPr kumimoji="1" lang="ja-JP" altLang="en-US" sz="2400" b="1" dirty="0" smtClean="0">
                <a:solidFill>
                  <a:schemeClr val="tx1"/>
                </a:solidFill>
                <a:latin typeface="Meiryo UI" panose="020B0604030504040204" pitchFamily="50" charset="-128"/>
                <a:ea typeface="Meiryo UI" panose="020B0604030504040204" pitchFamily="50" charset="-128"/>
              </a:rPr>
              <a:t>ロボット</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産業機器</a:t>
            </a:r>
            <a:r>
              <a:rPr lang="en-US" altLang="ja-JP" sz="2400" b="1" dirty="0" smtClean="0">
                <a:solidFill>
                  <a:schemeClr val="tx1"/>
                </a:solidFill>
                <a:latin typeface="Meiryo UI" panose="020B0604030504040204" pitchFamily="50" charset="-128"/>
                <a:ea typeface="Meiryo UI" panose="020B0604030504040204" pitchFamily="50" charset="-128"/>
              </a:rPr>
              <a:t>/</a:t>
            </a:r>
            <a:r>
              <a:rPr lang="ja-JP" altLang="en-US" sz="2400" b="1" dirty="0" smtClean="0">
                <a:solidFill>
                  <a:schemeClr val="tx1"/>
                </a:solidFill>
                <a:latin typeface="Meiryo UI" panose="020B0604030504040204" pitchFamily="50" charset="-128"/>
                <a:ea typeface="Meiryo UI" panose="020B0604030504040204" pitchFamily="50" charset="-128"/>
              </a:rPr>
              <a:t>デバイス</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6481681" y="3328640"/>
            <a:ext cx="2148289" cy="782198"/>
          </a:xfrm>
          <a:prstGeom prst="roundRect">
            <a:avLst/>
          </a:prstGeom>
          <a:solidFill>
            <a:schemeClr val="bg1"/>
          </a:solidFill>
          <a:ln w="38100">
            <a:solidFill>
              <a:srgbClr val="00206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認証済み</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データ蓄積</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4722135" y="3555679"/>
            <a:ext cx="1685963" cy="3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8736465" y="3487258"/>
            <a:ext cx="774853" cy="508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997233" y="1544172"/>
            <a:ext cx="4001487"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一般社団法人</a:t>
            </a:r>
            <a:endParaRPr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屋内位置情報サービス協会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8" name="上下矢印 17"/>
          <p:cNvSpPr/>
          <p:nvPr/>
        </p:nvSpPr>
        <p:spPr>
          <a:xfrm>
            <a:off x="1287308" y="2379835"/>
            <a:ext cx="246852" cy="2842405"/>
          </a:xfrm>
          <a:prstGeom prst="upDown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2883727" y="2379835"/>
            <a:ext cx="243840" cy="895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127567" y="2379835"/>
            <a:ext cx="2663633" cy="830997"/>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★認証</a:t>
            </a:r>
            <a:endParaRPr kumimoji="1"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①高精度位置情報</a:t>
            </a:r>
            <a:endParaRPr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②高精度時刻同期</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③場所情報コード</a:t>
            </a:r>
            <a:r>
              <a:rPr lang="ja-JP" altLang="en-US" sz="1200" dirty="0" smtClean="0">
                <a:latin typeface="Meiryo UI" panose="020B0604030504040204" pitchFamily="50" charset="-128"/>
                <a:ea typeface="Meiryo UI" panose="020B0604030504040204" pitchFamily="50" charset="-128"/>
              </a:rPr>
              <a:t>（国土地理院発番）</a:t>
            </a:r>
            <a:endParaRPr kumimoji="1" lang="ja-JP" altLang="en-US" sz="12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430784" y="4138024"/>
            <a:ext cx="2284135" cy="892552"/>
          </a:xfrm>
          <a:prstGeom prst="rect">
            <a:avLst/>
          </a:prstGeom>
          <a:noFill/>
        </p:spPr>
        <p:txBody>
          <a:bodyPr wrap="square" rtlCol="0">
            <a:spAutoFit/>
          </a:bodyPr>
          <a:lstStyle/>
          <a:p>
            <a:pPr algn="ctr"/>
            <a:r>
              <a:rPr lang="ja-JP" altLang="en-US" b="1" u="sng" dirty="0" smtClean="0">
                <a:solidFill>
                  <a:srgbClr val="FF0000"/>
                </a:solidFill>
                <a:latin typeface="Meiryo UI" panose="020B0604030504040204" pitchFamily="50" charset="-128"/>
                <a:ea typeface="Meiryo UI" panose="020B0604030504040204" pitchFamily="50" charset="-128"/>
              </a:rPr>
              <a:t>時系列</a:t>
            </a:r>
            <a:r>
              <a:rPr lang="ja-JP" altLang="en-US" b="1" dirty="0" smtClean="0">
                <a:latin typeface="Meiryo UI" panose="020B0604030504040204" pitchFamily="50" charset="-128"/>
                <a:ea typeface="Meiryo UI" panose="020B0604030504040204" pitchFamily="50" charset="-128"/>
              </a:rPr>
              <a:t>データ・ベース</a:t>
            </a:r>
            <a:endParaRPr lang="en-US" altLang="ja-JP" b="1" dirty="0" smtClean="0">
              <a:latin typeface="Meiryo UI" panose="020B0604030504040204" pitchFamily="50" charset="-128"/>
              <a:ea typeface="Meiryo UI" panose="020B0604030504040204" pitchFamily="50" charset="-128"/>
            </a:endParaRPr>
          </a:p>
          <a:p>
            <a:pPr algn="ctr"/>
            <a:endParaRPr lang="en-US" altLang="ja-JP" b="1" dirty="0" smtClean="0">
              <a:latin typeface="Meiryo UI" panose="020B0604030504040204" pitchFamily="50" charset="-128"/>
              <a:ea typeface="Meiryo UI" panose="020B0604030504040204" pitchFamily="50" charset="-128"/>
            </a:endParaRPr>
          </a:p>
          <a:p>
            <a:pPr algn="ctr"/>
            <a:r>
              <a:rPr kumimoji="1" lang="ja-JP" altLang="en-US" sz="1600" dirty="0" smtClean="0">
                <a:latin typeface="Meiryo UI" panose="020B0604030504040204" pitchFamily="50" charset="-128"/>
                <a:ea typeface="Meiryo UI" panose="020B0604030504040204" pitchFamily="50" charset="-128"/>
              </a:rPr>
              <a:t>★</a:t>
            </a:r>
            <a:r>
              <a:rPr kumimoji="1" lang="en-US" altLang="ja-JP" sz="1600" b="1" dirty="0" err="1" smtClean="0">
                <a:latin typeface="Meiryo UI" panose="020B0604030504040204" pitchFamily="50" charset="-128"/>
                <a:ea typeface="Meiryo UI" panose="020B0604030504040204" pitchFamily="50" charset="-128"/>
              </a:rPr>
              <a:t>OSIsoft</a:t>
            </a:r>
            <a:r>
              <a:rPr kumimoji="1" lang="en-US" altLang="ja-JP" sz="1600" b="1" dirty="0" smtClean="0">
                <a:latin typeface="Meiryo UI" panose="020B0604030504040204" pitchFamily="50" charset="-128"/>
                <a:ea typeface="Meiryo UI" panose="020B0604030504040204" pitchFamily="50" charset="-128"/>
              </a:rPr>
              <a:t> PI</a:t>
            </a:r>
            <a:r>
              <a:rPr kumimoji="1" lang="ja-JP" altLang="en-US" sz="1600" b="1" dirty="0" smtClean="0">
                <a:latin typeface="Meiryo UI" panose="020B0604030504040204" pitchFamily="50" charset="-128"/>
                <a:ea typeface="Meiryo UI" panose="020B0604030504040204" pitchFamily="50" charset="-128"/>
              </a:rPr>
              <a:t>システム</a:t>
            </a:r>
            <a:endParaRPr kumimoji="1" lang="ja-JP" altLang="en-US" sz="1600" b="1" dirty="0">
              <a:latin typeface="Meiryo UI" panose="020B0604030504040204" pitchFamily="50" charset="-128"/>
              <a:ea typeface="Meiryo UI" panose="020B0604030504040204" pitchFamily="50" charset="-128"/>
            </a:endParaRPr>
          </a:p>
        </p:txBody>
      </p:sp>
      <p:sp>
        <p:nvSpPr>
          <p:cNvPr id="23" name="角丸四角形 22"/>
          <p:cNvSpPr/>
          <p:nvPr/>
        </p:nvSpPr>
        <p:spPr>
          <a:xfrm>
            <a:off x="1013025" y="5303839"/>
            <a:ext cx="4001487"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Meiryo UI" panose="020B0604030504040204" pitchFamily="50" charset="-128"/>
                <a:ea typeface="Meiryo UI" panose="020B0604030504040204" pitchFamily="50" charset="-128"/>
              </a:rPr>
              <a:t>一般財団</a:t>
            </a:r>
            <a:r>
              <a:rPr lang="zh-TW" altLang="en-US" sz="2400" b="1" dirty="0" smtClean="0">
                <a:solidFill>
                  <a:schemeClr val="tx1"/>
                </a:solidFill>
                <a:latin typeface="Meiryo UI" panose="020B0604030504040204" pitchFamily="50" charset="-128"/>
                <a:ea typeface="Meiryo UI" panose="020B0604030504040204" pitchFamily="50" charset="-128"/>
              </a:rPr>
              <a:t>法人</a:t>
            </a:r>
            <a:endParaRPr lang="en-US" altLang="zh-TW" sz="2400" b="1" dirty="0" smtClean="0">
              <a:solidFill>
                <a:schemeClr val="tx1"/>
              </a:solidFill>
              <a:latin typeface="Meiryo UI" panose="020B0604030504040204" pitchFamily="50" charset="-128"/>
              <a:ea typeface="Meiryo UI" panose="020B0604030504040204" pitchFamily="50" charset="-128"/>
            </a:endParaRPr>
          </a:p>
          <a:p>
            <a:pPr algn="ctr"/>
            <a:r>
              <a:rPr lang="zh-TW" altLang="en-US" sz="2400" b="1" dirty="0" smtClean="0">
                <a:solidFill>
                  <a:schemeClr val="tx1"/>
                </a:solidFill>
                <a:latin typeface="Meiryo UI" panose="020B0604030504040204" pitchFamily="50" charset="-128"/>
                <a:ea typeface="Meiryo UI" panose="020B0604030504040204" pitchFamily="50" charset="-128"/>
              </a:rPr>
              <a:t>日本</a:t>
            </a:r>
            <a:r>
              <a:rPr lang="zh-TW" altLang="en-US" sz="2400" b="1" dirty="0">
                <a:solidFill>
                  <a:schemeClr val="tx1"/>
                </a:solidFill>
                <a:latin typeface="Meiryo UI" panose="020B0604030504040204" pitchFamily="50" charset="-128"/>
                <a:ea typeface="Meiryo UI" panose="020B0604030504040204" pitchFamily="50" charset="-128"/>
              </a:rPr>
              <a:t>情報経済社会推進協会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24" name="上矢印 23"/>
          <p:cNvSpPr/>
          <p:nvPr/>
        </p:nvSpPr>
        <p:spPr>
          <a:xfrm>
            <a:off x="2883727" y="4192437"/>
            <a:ext cx="243840" cy="10298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3082399" y="4344563"/>
            <a:ext cx="2952243" cy="830997"/>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★センサーデータの標準化</a:t>
            </a:r>
            <a:endParaRPr kumimoji="1"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★データ流通市場</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★高精度時刻利用技術の推進と普及啓蒙</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★インフラ輸出、世界展開</a:t>
            </a:r>
            <a:endParaRPr kumimoji="1" lang="ja-JP" altLang="en-US" sz="12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56610" y="2413005"/>
            <a:ext cx="400110" cy="2867735"/>
          </a:xfrm>
          <a:prstGeom prst="rect">
            <a:avLst/>
          </a:prstGeom>
          <a:noFill/>
        </p:spPr>
        <p:txBody>
          <a:bodyPr vert="eaVert" wrap="square" rtlCol="0">
            <a:spAutoFit/>
          </a:bodyPr>
          <a:lstStyle/>
          <a:p>
            <a:r>
              <a:rPr kumimoji="1" lang="ja-JP" altLang="en-US" sz="1400" b="1" dirty="0" smtClean="0">
                <a:latin typeface="Meiryo UI" panose="020B0604030504040204" pitchFamily="50" charset="-128"/>
                <a:ea typeface="Meiryo UI" panose="020B0604030504040204" pitchFamily="50" charset="-128"/>
              </a:rPr>
              <a:t>緊密に連携し事業推進＆政策提言</a:t>
            </a:r>
            <a:endParaRPr kumimoji="1" lang="ja-JP" altLang="en-US" sz="1400" b="1" dirty="0">
              <a:latin typeface="Meiryo UI" panose="020B0604030504040204" pitchFamily="50" charset="-128"/>
              <a:ea typeface="Meiryo UI" panose="020B0604030504040204" pitchFamily="50" charset="-128"/>
            </a:endParaRPr>
          </a:p>
        </p:txBody>
      </p:sp>
      <p:sp>
        <p:nvSpPr>
          <p:cNvPr id="27" name="角丸四角形 26"/>
          <p:cNvSpPr/>
          <p:nvPr/>
        </p:nvSpPr>
        <p:spPr>
          <a:xfrm>
            <a:off x="528320" y="131871"/>
            <a:ext cx="5506321" cy="78219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自由民主党 政務調査会</a:t>
            </a:r>
            <a:endParaRPr lang="en-US" altLang="ja-JP" sz="24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2400" b="1" dirty="0" smtClean="0">
                <a:solidFill>
                  <a:schemeClr val="tx1"/>
                </a:solidFill>
                <a:latin typeface="Meiryo UI" panose="020B0604030504040204" pitchFamily="50" charset="-128"/>
                <a:ea typeface="Meiryo UI" panose="020B0604030504040204" pitchFamily="50" charset="-128"/>
              </a:rPr>
              <a:t>G</a:t>
            </a:r>
            <a:r>
              <a:rPr kumimoji="1" lang="ja-JP" altLang="en-US" sz="2400" b="1" dirty="0" smtClean="0">
                <a:solidFill>
                  <a:schemeClr val="tx1"/>
                </a:solidFill>
                <a:latin typeface="Meiryo UI" panose="020B0604030504040204" pitchFamily="50" charset="-128"/>
                <a:ea typeface="Meiryo UI" panose="020B0604030504040204" pitchFamily="50" charset="-128"/>
              </a:rPr>
              <a:t>空間情報活用推進特別委員会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28" name="下矢印 27"/>
          <p:cNvSpPr/>
          <p:nvPr/>
        </p:nvSpPr>
        <p:spPr>
          <a:xfrm>
            <a:off x="2032727" y="969801"/>
            <a:ext cx="2108400" cy="314961"/>
          </a:xfrm>
          <a:prstGeom prst="downArrow">
            <a:avLst>
              <a:gd name="adj1" fmla="val 756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7426342" y="4455338"/>
            <a:ext cx="259175" cy="2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6148676" y="2369852"/>
            <a:ext cx="2805770" cy="923330"/>
          </a:xfrm>
          <a:prstGeom prst="rect">
            <a:avLst/>
          </a:prstGeom>
          <a:noFill/>
        </p:spPr>
        <p:txBody>
          <a:bodyPr wrap="square" rtlCol="0">
            <a:spAutoFit/>
          </a:bodyPr>
          <a:lstStyle/>
          <a:p>
            <a:pPr algn="ctr"/>
            <a:r>
              <a:rPr lang="ja-JP" altLang="en-US" b="1" dirty="0" smtClean="0">
                <a:latin typeface="Meiryo UI" panose="020B0604030504040204" pitchFamily="50" charset="-128"/>
                <a:ea typeface="Meiryo UI" panose="020B0604030504040204" pitchFamily="50" charset="-128"/>
              </a:rPr>
              <a:t>★</a:t>
            </a:r>
            <a:r>
              <a:rPr lang="en-US" altLang="ja-JP" sz="1600" b="1" dirty="0" err="1" smtClean="0">
                <a:latin typeface="Meiryo UI" panose="020B0604030504040204" pitchFamily="50" charset="-128"/>
                <a:ea typeface="Meiryo UI" panose="020B0604030504040204" pitchFamily="50" charset="-128"/>
              </a:rPr>
              <a:t>Blockchain</a:t>
            </a:r>
            <a:endParaRPr lang="en-US" altLang="ja-JP" sz="1600" b="1" dirty="0" smtClean="0">
              <a:latin typeface="Meiryo UI" panose="020B0604030504040204" pitchFamily="50" charset="-128"/>
              <a:ea typeface="Meiryo UI" panose="020B0604030504040204" pitchFamily="50" charset="-128"/>
            </a:endParaRPr>
          </a:p>
          <a:p>
            <a:pPr algn="ctr"/>
            <a:endParaRPr lang="en-US" altLang="ja-JP" b="1" dirty="0" smtClean="0">
              <a:latin typeface="Meiryo UI" panose="020B0604030504040204" pitchFamily="50" charset="-128"/>
              <a:ea typeface="Meiryo UI" panose="020B0604030504040204" pitchFamily="50" charset="-128"/>
            </a:endParaRPr>
          </a:p>
          <a:p>
            <a:pPr algn="ctr"/>
            <a:r>
              <a:rPr lang="ja-JP" altLang="en-US" b="1" u="sng" dirty="0" smtClean="0">
                <a:solidFill>
                  <a:srgbClr val="FF0000"/>
                </a:solidFill>
                <a:latin typeface="Meiryo UI" panose="020B0604030504040204" pitchFamily="50" charset="-128"/>
                <a:ea typeface="Meiryo UI" panose="020B0604030504040204" pitchFamily="50" charset="-128"/>
              </a:rPr>
              <a:t>分散型</a:t>
            </a:r>
            <a:r>
              <a:rPr lang="ja-JP" altLang="en-US" b="1" dirty="0" smtClean="0">
                <a:latin typeface="Meiryo UI" panose="020B0604030504040204" pitchFamily="50" charset="-128"/>
                <a:ea typeface="Meiryo UI" panose="020B0604030504040204" pitchFamily="50" charset="-128"/>
              </a:rPr>
              <a:t>データ・ベース</a:t>
            </a:r>
            <a:endParaRPr kumimoji="1" lang="ja-JP" altLang="en-US" sz="1400" b="1" dirty="0">
              <a:latin typeface="Meiryo UI" panose="020B0604030504040204" pitchFamily="50" charset="-128"/>
              <a:ea typeface="Meiryo UI" panose="020B0604030504040204" pitchFamily="50" charset="-128"/>
            </a:endParaRPr>
          </a:p>
        </p:txBody>
      </p:sp>
      <p:sp>
        <p:nvSpPr>
          <p:cNvPr id="31" name="上矢印 30"/>
          <p:cNvSpPr/>
          <p:nvPr/>
        </p:nvSpPr>
        <p:spPr>
          <a:xfrm>
            <a:off x="7407036" y="2683865"/>
            <a:ext cx="331629" cy="2592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6292792" y="5334045"/>
            <a:ext cx="5773137" cy="577081"/>
          </a:xfrm>
          <a:prstGeom prst="rect">
            <a:avLst/>
          </a:prstGeom>
          <a:ln>
            <a:solidFill>
              <a:schemeClr val="tx1"/>
            </a:solidFill>
          </a:ln>
        </p:spPr>
        <p:txBody>
          <a:bodyPr wrap="square">
            <a:spAutoFit/>
          </a:bodyPr>
          <a:lstStyle/>
          <a:p>
            <a:r>
              <a:rPr lang="ja-JP" altLang="en-US" sz="1050" dirty="0">
                <a:latin typeface="Meiryo UI" panose="020B0604030504040204" pitchFamily="50" charset="-128"/>
                <a:ea typeface="Meiryo UI" panose="020B0604030504040204" pitchFamily="50" charset="-128"/>
              </a:rPr>
              <a:t>大きな変化が起きつつある今、社会の基盤を支える一員として、個人情報保護への配慮や</a:t>
            </a:r>
            <a:r>
              <a:rPr lang="ja-JP" altLang="en-US" sz="1050" b="1" dirty="0">
                <a:solidFill>
                  <a:srgbClr val="FF0000"/>
                </a:solidFill>
                <a:latin typeface="Meiryo UI" panose="020B0604030504040204" pitchFamily="50" charset="-128"/>
                <a:ea typeface="Meiryo UI" panose="020B0604030504040204" pitchFamily="50" charset="-128"/>
              </a:rPr>
              <a:t>情報の信頼性確保のための手段や制度を考え、社会全体の理解をより深めていくこと</a:t>
            </a:r>
            <a:r>
              <a:rPr lang="ja-JP" altLang="en-US" sz="1050" dirty="0">
                <a:latin typeface="Meiryo UI" panose="020B0604030504040204" pitchFamily="50" charset="-128"/>
                <a:ea typeface="Meiryo UI" panose="020B0604030504040204" pitchFamily="50" charset="-128"/>
              </a:rPr>
              <a:t>。それが、情報を利活用したこれから先</a:t>
            </a:r>
            <a:r>
              <a:rPr lang="en-US" altLang="ja-JP" sz="1050" dirty="0">
                <a:latin typeface="Meiryo UI" panose="020B0604030504040204" pitchFamily="50" charset="-128"/>
                <a:ea typeface="Meiryo UI" panose="020B0604030504040204" pitchFamily="50" charset="-128"/>
              </a:rPr>
              <a:t>50</a:t>
            </a:r>
            <a:r>
              <a:rPr lang="ja-JP" altLang="en-US" sz="1050" dirty="0">
                <a:latin typeface="Meiryo UI" panose="020B0604030504040204" pitchFamily="50" charset="-128"/>
                <a:ea typeface="Meiryo UI" panose="020B0604030504040204" pitchFamily="50" charset="-128"/>
              </a:rPr>
              <a:t>年の変化をより豊かで実りあるものにするための、</a:t>
            </a:r>
            <a:r>
              <a:rPr lang="en-US" altLang="ja-JP" sz="1050" dirty="0">
                <a:latin typeface="Meiryo UI" panose="020B0604030504040204" pitchFamily="50" charset="-128"/>
                <a:ea typeface="Meiryo UI" panose="020B0604030504040204" pitchFamily="50" charset="-128"/>
              </a:rPr>
              <a:t>JIPDEC</a:t>
            </a:r>
            <a:r>
              <a:rPr lang="ja-JP" altLang="en-US" sz="1050" dirty="0">
                <a:latin typeface="Meiryo UI" panose="020B0604030504040204" pitchFamily="50" charset="-128"/>
                <a:ea typeface="Meiryo UI" panose="020B0604030504040204" pitchFamily="50" charset="-128"/>
              </a:rPr>
              <a:t>の「</a:t>
            </a:r>
            <a:r>
              <a:rPr lang="en-US" altLang="ja-JP" sz="1050" dirty="0">
                <a:latin typeface="Meiryo UI" panose="020B0604030504040204" pitchFamily="50" charset="-128"/>
                <a:ea typeface="Meiryo UI" panose="020B0604030504040204" pitchFamily="50" charset="-128"/>
              </a:rPr>
              <a:t>NEXT50</a:t>
            </a:r>
            <a:r>
              <a:rPr lang="ja-JP" altLang="en-US" sz="1050" dirty="0" err="1">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次への一歩」です。</a:t>
            </a:r>
          </a:p>
        </p:txBody>
      </p:sp>
      <p:cxnSp>
        <p:nvCxnSpPr>
          <p:cNvPr id="34" name="直線矢印コネクタ 33"/>
          <p:cNvCxnSpPr>
            <a:endCxn id="23" idx="3"/>
          </p:cNvCxnSpPr>
          <p:nvPr/>
        </p:nvCxnSpPr>
        <p:spPr>
          <a:xfrm flipH="1">
            <a:off x="5014512" y="5693552"/>
            <a:ext cx="1268120" cy="1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6481681" y="5119541"/>
            <a:ext cx="5584248" cy="261610"/>
          </a:xfrm>
          <a:prstGeom prst="rect">
            <a:avLst/>
          </a:prstGeom>
        </p:spPr>
        <p:txBody>
          <a:bodyPr wrap="square">
            <a:spAutoFit/>
          </a:bodyPr>
          <a:lstStyle/>
          <a:p>
            <a:r>
              <a:rPr lang="ja-JP" altLang="en-US" sz="1100" dirty="0" smtClean="0"/>
              <a:t>（出典）</a:t>
            </a:r>
            <a:r>
              <a:rPr lang="en-US" altLang="ja-JP" sz="1100" dirty="0" smtClean="0"/>
              <a:t>JIPDEC</a:t>
            </a:r>
            <a:r>
              <a:rPr lang="ja-JP" altLang="en-US" sz="1100" dirty="0" smtClean="0"/>
              <a:t>ホームページ </a:t>
            </a:r>
            <a:r>
              <a:rPr lang="en-US" altLang="ja-JP" sz="1100" dirty="0" smtClean="0">
                <a:hlinkClick r:id="rId2"/>
              </a:rPr>
              <a:t>https</a:t>
            </a:r>
            <a:r>
              <a:rPr lang="en-US" altLang="ja-JP" sz="1100" dirty="0">
                <a:hlinkClick r:id="rId2"/>
              </a:rPr>
              <a:t>://</a:t>
            </a:r>
            <a:r>
              <a:rPr lang="en-US" altLang="ja-JP" sz="1100" dirty="0" smtClean="0">
                <a:hlinkClick r:id="rId2"/>
              </a:rPr>
              <a:t>www.jipdec.or.jp/ov/index.html</a:t>
            </a:r>
            <a:r>
              <a:rPr lang="en-US" altLang="ja-JP" sz="1100" dirty="0" smtClean="0"/>
              <a:t> </a:t>
            </a:r>
            <a:endParaRPr lang="ja-JP" altLang="en-US" sz="1100" dirty="0"/>
          </a:p>
        </p:txBody>
      </p:sp>
      <p:sp>
        <p:nvSpPr>
          <p:cNvPr id="36" name="正方形/長方形 35"/>
          <p:cNvSpPr/>
          <p:nvPr/>
        </p:nvSpPr>
        <p:spPr>
          <a:xfrm>
            <a:off x="6693058" y="2143844"/>
            <a:ext cx="1759584" cy="338554"/>
          </a:xfrm>
          <a:prstGeom prst="rect">
            <a:avLst/>
          </a:prstGeom>
        </p:spPr>
        <p:txBody>
          <a:bodyPr wrap="none">
            <a:spAutoFit/>
          </a:bodyPr>
          <a:lstStyle/>
          <a:p>
            <a:pPr algn="ctr"/>
            <a:r>
              <a:rPr lang="en-US" altLang="ja-JP" sz="1600" dirty="0" err="1"/>
              <a:t>Hyperledger</a:t>
            </a:r>
            <a:r>
              <a:rPr lang="en-US" altLang="ja-JP" sz="1600" dirty="0"/>
              <a:t> </a:t>
            </a:r>
            <a:r>
              <a:rPr lang="en-US" altLang="ja-JP" sz="1600" dirty="0" smtClean="0"/>
              <a:t>Fabric</a:t>
            </a:r>
            <a:endParaRPr lang="ja-JP" altLang="en-US" sz="1600" dirty="0"/>
          </a:p>
        </p:txBody>
      </p:sp>
      <p:sp>
        <p:nvSpPr>
          <p:cNvPr id="37" name="角丸四角形 36"/>
          <p:cNvSpPr/>
          <p:nvPr/>
        </p:nvSpPr>
        <p:spPr>
          <a:xfrm>
            <a:off x="9577173" y="3110218"/>
            <a:ext cx="2411627" cy="1249283"/>
          </a:xfrm>
          <a:prstGeom prst="roundRect">
            <a:avLst/>
          </a:prstGeom>
          <a:solidFill>
            <a:schemeClr val="bg1"/>
          </a:solidFill>
          <a:ln w="38100">
            <a:solidFill>
              <a:srgbClr val="00206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データ流通</a:t>
            </a:r>
            <a:endParaRPr lang="en-US" altLang="ja-JP" sz="2400" b="1" dirty="0">
              <a:solidFill>
                <a:schemeClr val="tx1"/>
              </a:solidFill>
              <a:latin typeface="Meiryo UI" panose="020B0604030504040204" pitchFamily="50" charset="-128"/>
              <a:ea typeface="Meiryo UI" panose="020B0604030504040204" pitchFamily="50" charset="-128"/>
            </a:endParaRPr>
          </a:p>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データ共有</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データ連携</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p:txBody>
      </p:sp>
      <p:sp>
        <p:nvSpPr>
          <p:cNvPr id="38" name="正方形/長方形 37"/>
          <p:cNvSpPr/>
          <p:nvPr/>
        </p:nvSpPr>
        <p:spPr>
          <a:xfrm>
            <a:off x="4114488" y="972134"/>
            <a:ext cx="1960793" cy="338554"/>
          </a:xfrm>
          <a:prstGeom prst="rect">
            <a:avLst/>
          </a:prstGeom>
        </p:spPr>
        <p:txBody>
          <a:bodyPr wrap="none">
            <a:spAutoFit/>
          </a:bodyPr>
          <a:lstStyle/>
          <a:p>
            <a:r>
              <a:rPr lang="ja-JP" altLang="en-US" sz="1600" dirty="0" smtClean="0"/>
              <a:t>高精度時刻利用</a:t>
            </a:r>
            <a:r>
              <a:rPr lang="en-US" altLang="ja-JP" sz="1600" dirty="0" smtClean="0"/>
              <a:t>WG</a:t>
            </a:r>
            <a:endParaRPr lang="ja-JP" altLang="en-US" sz="1600" dirty="0"/>
          </a:p>
        </p:txBody>
      </p:sp>
      <p:sp>
        <p:nvSpPr>
          <p:cNvPr id="39" name="角丸四角形 38"/>
          <p:cNvSpPr/>
          <p:nvPr/>
        </p:nvSpPr>
        <p:spPr>
          <a:xfrm>
            <a:off x="1013024" y="6178237"/>
            <a:ext cx="4001487" cy="50921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UI" panose="020B0604030504040204" pitchFamily="50" charset="-128"/>
                <a:ea typeface="Meiryo UI" panose="020B0604030504040204" pitchFamily="50" charset="-128"/>
              </a:rPr>
              <a:t>一般社団法人データ流通推進協議会</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40" name="正方形/長方形 39"/>
          <p:cNvSpPr/>
          <p:nvPr/>
        </p:nvSpPr>
        <p:spPr>
          <a:xfrm>
            <a:off x="6282632" y="6293661"/>
            <a:ext cx="5011308" cy="338554"/>
          </a:xfrm>
          <a:prstGeom prst="rect">
            <a:avLst/>
          </a:prstGeom>
        </p:spPr>
        <p:txBody>
          <a:bodyPr wrap="none">
            <a:spAutoFit/>
          </a:bodyPr>
          <a:lstStyle/>
          <a:p>
            <a:r>
              <a:rPr lang="ja-JP" altLang="en-US" sz="1600" b="1" dirty="0" smtClean="0"/>
              <a:t>データ流通＆標準化団体 </a:t>
            </a:r>
            <a:r>
              <a:rPr lang="en-US" altLang="ja-JP" sz="1600" dirty="0" smtClean="0">
                <a:hlinkClick r:id="rId3"/>
              </a:rPr>
              <a:t>https</a:t>
            </a:r>
            <a:r>
              <a:rPr lang="en-US" altLang="ja-JP" sz="1600" dirty="0">
                <a:hlinkClick r:id="rId3"/>
              </a:rPr>
              <a:t>://data-trading.org</a:t>
            </a:r>
            <a:r>
              <a:rPr lang="en-US" altLang="ja-JP" sz="1600" dirty="0" smtClean="0">
                <a:hlinkClick r:id="rId3"/>
              </a:rPr>
              <a:t>/</a:t>
            </a:r>
            <a:r>
              <a:rPr lang="en-US" altLang="ja-JP" sz="1600" dirty="0" smtClean="0"/>
              <a:t> </a:t>
            </a:r>
            <a:endParaRPr lang="ja-JP" altLang="en-US" sz="1600" dirty="0"/>
          </a:p>
        </p:txBody>
      </p:sp>
      <p:cxnSp>
        <p:nvCxnSpPr>
          <p:cNvPr id="41" name="直線矢印コネクタ 40"/>
          <p:cNvCxnSpPr/>
          <p:nvPr/>
        </p:nvCxnSpPr>
        <p:spPr>
          <a:xfrm flipH="1">
            <a:off x="5024672" y="6426815"/>
            <a:ext cx="1268120" cy="1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6110958" y="656836"/>
            <a:ext cx="6025866" cy="830997"/>
          </a:xfrm>
          <a:prstGeom prst="rect">
            <a:avLst/>
          </a:prstGeom>
        </p:spPr>
        <p:txBody>
          <a:bodyPr wrap="square">
            <a:spAutoFit/>
          </a:bodyPr>
          <a:lstStyle/>
          <a:p>
            <a:pPr algn="ctr"/>
            <a:r>
              <a:rPr lang="ja-JP" altLang="ja-JP" sz="2400" b="1" dirty="0">
                <a:latin typeface="Meiryo UI" panose="020B0604030504040204" pitchFamily="50" charset="-128"/>
                <a:ea typeface="Meiryo UI" panose="020B0604030504040204" pitchFamily="50" charset="-128"/>
                <a:cs typeface="Times New Roman" panose="02020603050405020304" pitchFamily="18" charset="0"/>
              </a:rPr>
              <a:t>高精度でリアルタイムな</a:t>
            </a:r>
            <a:r>
              <a:rPr lang="ja-JP" altLang="ja-JP" sz="24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位置と時刻</a:t>
            </a: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の</a:t>
            </a:r>
            <a:endParaRPr lang="en-US"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基幹インフラが、</a:t>
            </a:r>
            <a:r>
              <a:rPr lang="en-US"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Soceity5.0</a:t>
            </a: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en-US"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実現する！</a:t>
            </a:r>
            <a:endParaRPr lang="ja-JP" altLang="en-US" sz="2400" b="1" dirty="0">
              <a:solidFill>
                <a:srgbClr val="C00000"/>
              </a:solidFill>
              <a:latin typeface="Meiryo UI" panose="020B0604030504040204" pitchFamily="50" charset="-128"/>
              <a:ea typeface="Meiryo UI" panose="020B0604030504040204" pitchFamily="50" charset="-128"/>
            </a:endParaRPr>
          </a:p>
        </p:txBody>
      </p:sp>
      <p:pic>
        <p:nvPicPr>
          <p:cNvPr id="44"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9348" y="1489329"/>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4977205" y="685989"/>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三井物産</a:t>
            </a:r>
            <a:endParaRPr kumimoji="1" lang="ja-JP" altLang="en-US" sz="2800" dirty="0">
              <a:latin typeface="游ゴシック" panose="020B0400000000000000" pitchFamily="50" charset="-128"/>
              <a:ea typeface="游ゴシック" panose="020B0400000000000000" pitchFamily="50" charset="-128"/>
            </a:endParaRPr>
          </a:p>
        </p:txBody>
      </p:sp>
      <p:sp>
        <p:nvSpPr>
          <p:cNvPr id="43" name="角丸四角形 42"/>
          <p:cNvSpPr/>
          <p:nvPr/>
        </p:nvSpPr>
        <p:spPr>
          <a:xfrm>
            <a:off x="4977205" y="1949008"/>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ENABLER</a:t>
            </a:r>
            <a:endParaRPr kumimoji="1" lang="ja-JP" altLang="en-US" sz="2800"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1730538" y="1902527"/>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latin typeface="游ゴシック" panose="020B0400000000000000" pitchFamily="50" charset="-128"/>
                <a:ea typeface="游ゴシック" panose="020B0400000000000000" pitchFamily="50" charset="-128"/>
              </a:rPr>
              <a:t>OSIsoft</a:t>
            </a:r>
            <a:endParaRPr kumimoji="1" lang="ja-JP" altLang="en-US" sz="2800" dirty="0">
              <a:latin typeface="游ゴシック" panose="020B0400000000000000" pitchFamily="50" charset="-128"/>
              <a:ea typeface="游ゴシック" panose="020B0400000000000000" pitchFamily="50" charset="-128"/>
            </a:endParaRPr>
          </a:p>
        </p:txBody>
      </p:sp>
      <p:sp>
        <p:nvSpPr>
          <p:cNvPr id="3" name="テキスト ボックス 2"/>
          <p:cNvSpPr txBox="1"/>
          <p:nvPr/>
        </p:nvSpPr>
        <p:spPr>
          <a:xfrm>
            <a:off x="4977205" y="2577799"/>
            <a:ext cx="2237590" cy="338554"/>
          </a:xfrm>
          <a:prstGeom prst="rect">
            <a:avLst/>
          </a:prstGeom>
          <a:noFill/>
        </p:spPr>
        <p:txBody>
          <a:bodyPr wrap="square" rtlCol="0">
            <a:spAutoFit/>
          </a:bodyPr>
          <a:lstStyle/>
          <a:p>
            <a:pPr algn="ctr"/>
            <a:r>
              <a:rPr kumimoji="1" lang="en-US" altLang="ja-JP" sz="1600" dirty="0" err="1" smtClean="0">
                <a:latin typeface="Meiryo UI" panose="020B0604030504040204" pitchFamily="50" charset="-128"/>
                <a:ea typeface="Meiryo UI" panose="020B0604030504040204" pitchFamily="50" charset="-128"/>
              </a:rPr>
              <a:t>iPNT</a:t>
            </a:r>
            <a:r>
              <a:rPr kumimoji="1" lang="ja-JP" altLang="en-US" sz="1600" dirty="0" smtClean="0">
                <a:latin typeface="Meiryo UI" panose="020B0604030504040204" pitchFamily="50" charset="-128"/>
                <a:ea typeface="Meiryo UI" panose="020B0604030504040204" pitchFamily="50" charset="-128"/>
              </a:rPr>
              <a:t>技術</a:t>
            </a:r>
            <a:endParaRPr kumimoji="1" lang="ja-JP" altLang="en-US" sz="16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1748583" y="2526592"/>
            <a:ext cx="2237590"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PI</a:t>
            </a:r>
            <a:r>
              <a:rPr kumimoji="1" lang="ja-JP" altLang="en-US" sz="1600" dirty="0" smtClean="0">
                <a:latin typeface="Meiryo UI" panose="020B0604030504040204" pitchFamily="50" charset="-128"/>
                <a:ea typeface="Meiryo UI" panose="020B0604030504040204" pitchFamily="50" charset="-128"/>
              </a:rPr>
              <a:t>システム</a:t>
            </a:r>
            <a:endParaRPr kumimoji="1" lang="ja-JP" altLang="en-US" sz="1600" dirty="0">
              <a:latin typeface="Meiryo UI" panose="020B0604030504040204" pitchFamily="50" charset="-128"/>
              <a:ea typeface="Meiryo UI" panose="020B0604030504040204" pitchFamily="50" charset="-128"/>
            </a:endParaRPr>
          </a:p>
        </p:txBody>
      </p:sp>
      <p:cxnSp>
        <p:nvCxnSpPr>
          <p:cNvPr id="75" name="直線コネクタ 74"/>
          <p:cNvCxnSpPr/>
          <p:nvPr/>
        </p:nvCxnSpPr>
        <p:spPr>
          <a:xfrm flipH="1">
            <a:off x="7214795" y="2227907"/>
            <a:ext cx="991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8223872" y="1902527"/>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Sony</a:t>
            </a:r>
            <a:endParaRPr kumimoji="1" lang="ja-JP" altLang="en-US" sz="2800" dirty="0">
              <a:latin typeface="游ゴシック" panose="020B0400000000000000" pitchFamily="50" charset="-128"/>
              <a:ea typeface="游ゴシック" panose="020B0400000000000000" pitchFamily="50" charset="-128"/>
            </a:endParaRPr>
          </a:p>
        </p:txBody>
      </p:sp>
      <p:sp>
        <p:nvSpPr>
          <p:cNvPr id="79" name="角丸四角形 78"/>
          <p:cNvSpPr/>
          <p:nvPr/>
        </p:nvSpPr>
        <p:spPr>
          <a:xfrm>
            <a:off x="5398911" y="396986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latin typeface="游ゴシック" panose="020B0400000000000000" pitchFamily="50" charset="-128"/>
                <a:ea typeface="游ゴシック" panose="020B0400000000000000" pitchFamily="50" charset="-128"/>
              </a:rPr>
              <a:t>三井不動産</a:t>
            </a:r>
            <a:endParaRPr kumimoji="1" lang="ja-JP" altLang="en-US" sz="2400" dirty="0">
              <a:latin typeface="游ゴシック" panose="020B0400000000000000" pitchFamily="50" charset="-128"/>
              <a:ea typeface="游ゴシック" panose="020B0400000000000000" pitchFamily="50" charset="-128"/>
            </a:endParaRPr>
          </a:p>
        </p:txBody>
      </p:sp>
      <p:sp>
        <p:nvSpPr>
          <p:cNvPr id="80" name="テキスト ボックス 79"/>
          <p:cNvSpPr txBox="1"/>
          <p:nvPr/>
        </p:nvSpPr>
        <p:spPr>
          <a:xfrm>
            <a:off x="8205827" y="2523931"/>
            <a:ext cx="2237590"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GPS</a:t>
            </a:r>
            <a:r>
              <a:rPr kumimoji="1" lang="ja-JP" altLang="en-US" sz="1600" dirty="0" smtClean="0">
                <a:latin typeface="Meiryo UI" panose="020B0604030504040204" pitchFamily="50" charset="-128"/>
                <a:ea typeface="Meiryo UI" panose="020B0604030504040204" pitchFamily="50" charset="-128"/>
              </a:rPr>
              <a:t>受信機／</a:t>
            </a:r>
            <a:r>
              <a:rPr kumimoji="1" lang="en-US" altLang="ja-JP" sz="1600" dirty="0" smtClean="0">
                <a:latin typeface="Meiryo UI" panose="020B0604030504040204" pitchFamily="50" charset="-128"/>
                <a:ea typeface="Meiryo UI" panose="020B0604030504040204" pitchFamily="50" charset="-128"/>
              </a:rPr>
              <a:t>LPWA</a:t>
            </a:r>
            <a:endParaRPr kumimoji="1" lang="ja-JP" altLang="en-US" sz="16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5398911" y="3622140"/>
            <a:ext cx="223759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スマートシティ</a:t>
            </a:r>
            <a:endParaRPr kumimoji="1" lang="ja-JP" altLang="en-US" sz="1600" dirty="0">
              <a:latin typeface="Meiryo UI" panose="020B0604030504040204" pitchFamily="50" charset="-128"/>
              <a:ea typeface="Meiryo UI" panose="020B0604030504040204" pitchFamily="50" charset="-128"/>
            </a:endParaRPr>
          </a:p>
        </p:txBody>
      </p:sp>
      <p:sp>
        <p:nvSpPr>
          <p:cNvPr id="82" name="角丸四角形 81"/>
          <p:cNvSpPr/>
          <p:nvPr/>
        </p:nvSpPr>
        <p:spPr>
          <a:xfrm>
            <a:off x="194733" y="396086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rPr>
              <a:t>運輸デジタル</a:t>
            </a:r>
            <a:endParaRPr lang="en-US" altLang="ja-JP" dirty="0" smtClean="0">
              <a:latin typeface="游ゴシック" panose="020B0400000000000000" pitchFamily="50" charset="-128"/>
              <a:ea typeface="游ゴシック" panose="020B0400000000000000" pitchFamily="50" charset="-128"/>
            </a:endParaRPr>
          </a:p>
          <a:p>
            <a:pPr algn="ctr"/>
            <a:r>
              <a:rPr lang="ja-JP" altLang="en-US" dirty="0" smtClean="0">
                <a:latin typeface="游ゴシック" panose="020B0400000000000000" pitchFamily="50" charset="-128"/>
                <a:ea typeface="游ゴシック" panose="020B0400000000000000" pitchFamily="50" charset="-128"/>
              </a:rPr>
              <a:t>ビジネス協議会</a:t>
            </a:r>
            <a:endParaRPr kumimoji="1" lang="ja-JP" altLang="en-US" dirty="0">
              <a:latin typeface="游ゴシック" panose="020B0400000000000000" pitchFamily="50" charset="-128"/>
              <a:ea typeface="游ゴシック" panose="020B0400000000000000" pitchFamily="50" charset="-128"/>
            </a:endParaRPr>
          </a:p>
        </p:txBody>
      </p:sp>
      <p:sp>
        <p:nvSpPr>
          <p:cNvPr id="83" name="角丸四角形 82"/>
          <p:cNvSpPr/>
          <p:nvPr/>
        </p:nvSpPr>
        <p:spPr>
          <a:xfrm>
            <a:off x="2796822" y="396086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latin typeface="游ゴシック" panose="020B0400000000000000" pitchFamily="50" charset="-128"/>
                <a:ea typeface="游ゴシック" panose="020B0400000000000000" pitchFamily="50" charset="-128"/>
              </a:rPr>
              <a:t>インダストリアル</a:t>
            </a:r>
            <a:endParaRPr lang="en-US" altLang="ja-JP" sz="1200" dirty="0" smtClean="0">
              <a:latin typeface="游ゴシック" panose="020B0400000000000000" pitchFamily="50" charset="-128"/>
              <a:ea typeface="游ゴシック" panose="020B0400000000000000" pitchFamily="50" charset="-128"/>
            </a:endParaRPr>
          </a:p>
          <a:p>
            <a:pPr algn="ctr"/>
            <a:r>
              <a:rPr lang="ja-JP" altLang="en-US" sz="1200" dirty="0" smtClean="0">
                <a:latin typeface="游ゴシック" panose="020B0400000000000000" pitchFamily="50" charset="-128"/>
                <a:ea typeface="游ゴシック" panose="020B0400000000000000" pitchFamily="50" charset="-128"/>
              </a:rPr>
              <a:t>バリューチェーン</a:t>
            </a:r>
            <a:endParaRPr lang="en-US" altLang="ja-JP" sz="1200" dirty="0" smtClean="0">
              <a:latin typeface="游ゴシック" panose="020B0400000000000000" pitchFamily="50" charset="-128"/>
              <a:ea typeface="游ゴシック" panose="020B0400000000000000" pitchFamily="50" charset="-128"/>
            </a:endParaRPr>
          </a:p>
          <a:p>
            <a:pPr algn="ctr"/>
            <a:r>
              <a:rPr lang="ja-JP" altLang="en-US" sz="1200" dirty="0" smtClean="0">
                <a:latin typeface="游ゴシック" panose="020B0400000000000000" pitchFamily="50" charset="-128"/>
                <a:ea typeface="游ゴシック" panose="020B0400000000000000" pitchFamily="50" charset="-128"/>
              </a:rPr>
              <a:t>イニシアティブ（</a:t>
            </a:r>
            <a:r>
              <a:rPr lang="en-US" altLang="ja-JP" sz="1200" dirty="0" smtClean="0">
                <a:latin typeface="游ゴシック" panose="020B0400000000000000" pitchFamily="50" charset="-128"/>
                <a:ea typeface="游ゴシック" panose="020B0400000000000000" pitchFamily="50" charset="-128"/>
              </a:rPr>
              <a:t>IVI</a:t>
            </a:r>
            <a:r>
              <a:rPr lang="ja-JP" altLang="en-US" sz="1200" dirty="0" smtClean="0">
                <a:latin typeface="游ゴシック" panose="020B0400000000000000" pitchFamily="50" charset="-128"/>
                <a:ea typeface="游ゴシック" panose="020B0400000000000000" pitchFamily="50" charset="-128"/>
              </a:rPr>
              <a:t>）</a:t>
            </a:r>
            <a:endParaRPr kumimoji="1" lang="ja-JP" altLang="en-US" sz="1200" dirty="0">
              <a:latin typeface="游ゴシック" panose="020B0400000000000000" pitchFamily="50" charset="-128"/>
              <a:ea typeface="游ゴシック" panose="020B0400000000000000" pitchFamily="50" charset="-128"/>
            </a:endParaRPr>
          </a:p>
        </p:txBody>
      </p:sp>
      <p:sp>
        <p:nvSpPr>
          <p:cNvPr id="84" name="テキスト ボックス 83"/>
          <p:cNvSpPr txBox="1"/>
          <p:nvPr/>
        </p:nvSpPr>
        <p:spPr>
          <a:xfrm>
            <a:off x="2798017" y="3631310"/>
            <a:ext cx="223759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製造／工場</a:t>
            </a:r>
            <a:endParaRPr kumimoji="1" lang="ja-JP" altLang="en-US" sz="1600" dirty="0">
              <a:latin typeface="Meiryo UI" panose="020B0604030504040204" pitchFamily="50" charset="-128"/>
              <a:ea typeface="Meiryo UI" panose="020B0604030504040204" pitchFamily="50" charset="-128"/>
            </a:endParaRPr>
          </a:p>
        </p:txBody>
      </p:sp>
      <p:sp>
        <p:nvSpPr>
          <p:cNvPr id="85" name="テキスト ボックス 84"/>
          <p:cNvSpPr txBox="1"/>
          <p:nvPr/>
        </p:nvSpPr>
        <p:spPr>
          <a:xfrm>
            <a:off x="194733" y="3631480"/>
            <a:ext cx="223759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物流／倉庫</a:t>
            </a:r>
            <a:endParaRPr kumimoji="1" lang="ja-JP" altLang="en-US" sz="1600" dirty="0">
              <a:latin typeface="Meiryo UI" panose="020B0604030504040204" pitchFamily="50" charset="-128"/>
              <a:ea typeface="Meiryo UI" panose="020B0604030504040204" pitchFamily="50" charset="-128"/>
            </a:endParaRPr>
          </a:p>
        </p:txBody>
      </p:sp>
      <p:sp>
        <p:nvSpPr>
          <p:cNvPr id="86" name="角丸四角形 85"/>
          <p:cNvSpPr/>
          <p:nvPr/>
        </p:nvSpPr>
        <p:spPr>
          <a:xfrm>
            <a:off x="7999805" y="396986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游ゴシック" panose="020B0400000000000000" pitchFamily="50" charset="-128"/>
                <a:ea typeface="游ゴシック" panose="020B0400000000000000" pitchFamily="50" charset="-128"/>
              </a:rPr>
              <a:t>産業技術</a:t>
            </a:r>
            <a:endParaRPr kumimoji="1" lang="en-US" altLang="ja-JP" dirty="0" smtClean="0">
              <a:latin typeface="游ゴシック" panose="020B0400000000000000" pitchFamily="50" charset="-128"/>
              <a:ea typeface="游ゴシック" panose="020B0400000000000000" pitchFamily="50" charset="-128"/>
            </a:endParaRPr>
          </a:p>
          <a:p>
            <a:pPr algn="ctr"/>
            <a:r>
              <a:rPr kumimoji="1" lang="ja-JP" altLang="en-US" dirty="0" smtClean="0">
                <a:latin typeface="游ゴシック" panose="020B0400000000000000" pitchFamily="50" charset="-128"/>
                <a:ea typeface="游ゴシック" panose="020B0400000000000000" pitchFamily="50" charset="-128"/>
              </a:rPr>
              <a:t>総合研究所</a:t>
            </a:r>
            <a:endParaRPr kumimoji="1" lang="ja-JP" altLang="en-US" dirty="0">
              <a:latin typeface="游ゴシック" panose="020B0400000000000000" pitchFamily="50" charset="-128"/>
              <a:ea typeface="游ゴシック" panose="020B0400000000000000" pitchFamily="50" charset="-128"/>
            </a:endParaRPr>
          </a:p>
        </p:txBody>
      </p:sp>
      <p:cxnSp>
        <p:nvCxnSpPr>
          <p:cNvPr id="88" name="直線コネクタ 87"/>
          <p:cNvCxnSpPr/>
          <p:nvPr/>
        </p:nvCxnSpPr>
        <p:spPr>
          <a:xfrm flipH="1">
            <a:off x="3986173" y="2214620"/>
            <a:ext cx="991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endCxn id="43" idx="0"/>
          </p:cNvCxnSpPr>
          <p:nvPr/>
        </p:nvCxnSpPr>
        <p:spPr>
          <a:xfrm>
            <a:off x="6096000" y="1309933"/>
            <a:ext cx="0" cy="63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78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4977205" y="315766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三井物産</a:t>
            </a:r>
            <a:endParaRPr kumimoji="1" lang="ja-JP" altLang="en-US" sz="2800" dirty="0">
              <a:latin typeface="游ゴシック" panose="020B0400000000000000" pitchFamily="50" charset="-128"/>
              <a:ea typeface="游ゴシック" panose="020B0400000000000000" pitchFamily="50" charset="-128"/>
            </a:endParaRPr>
          </a:p>
        </p:txBody>
      </p:sp>
      <p:sp>
        <p:nvSpPr>
          <p:cNvPr id="43" name="角丸四角形 42"/>
          <p:cNvSpPr/>
          <p:nvPr/>
        </p:nvSpPr>
        <p:spPr>
          <a:xfrm>
            <a:off x="4977205" y="550964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ENABLER</a:t>
            </a:r>
            <a:endParaRPr kumimoji="1" lang="ja-JP" altLang="en-US" sz="2800"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1748583" y="551399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latin typeface="游ゴシック" panose="020B0400000000000000" pitchFamily="50" charset="-128"/>
                <a:ea typeface="游ゴシック" panose="020B0400000000000000" pitchFamily="50" charset="-128"/>
              </a:rPr>
              <a:t>OSIsoft</a:t>
            </a:r>
            <a:endParaRPr kumimoji="1" lang="ja-JP" altLang="en-US" sz="2800" dirty="0">
              <a:latin typeface="游ゴシック" panose="020B0400000000000000" pitchFamily="50" charset="-128"/>
              <a:ea typeface="游ゴシック" panose="020B0400000000000000" pitchFamily="50" charset="-128"/>
            </a:endParaRPr>
          </a:p>
        </p:txBody>
      </p:sp>
      <p:sp>
        <p:nvSpPr>
          <p:cNvPr id="47" name="角丸四角形 46"/>
          <p:cNvSpPr/>
          <p:nvPr/>
        </p:nvSpPr>
        <p:spPr>
          <a:xfrm>
            <a:off x="8205827" y="550964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Sony</a:t>
            </a:r>
            <a:endParaRPr kumimoji="1" lang="ja-JP" altLang="en-US" sz="2800" dirty="0">
              <a:latin typeface="游ゴシック" panose="020B0400000000000000" pitchFamily="50" charset="-128"/>
              <a:ea typeface="游ゴシック" panose="020B0400000000000000" pitchFamily="50" charset="-128"/>
            </a:endParaRPr>
          </a:p>
        </p:txBody>
      </p:sp>
      <p:sp>
        <p:nvSpPr>
          <p:cNvPr id="3" name="テキスト ボックス 2"/>
          <p:cNvSpPr txBox="1"/>
          <p:nvPr/>
        </p:nvSpPr>
        <p:spPr>
          <a:xfrm>
            <a:off x="4977205" y="6156051"/>
            <a:ext cx="2237590" cy="338554"/>
          </a:xfrm>
          <a:prstGeom prst="rect">
            <a:avLst/>
          </a:prstGeom>
          <a:noFill/>
        </p:spPr>
        <p:txBody>
          <a:bodyPr wrap="square" rtlCol="0">
            <a:spAutoFit/>
          </a:bodyPr>
          <a:lstStyle/>
          <a:p>
            <a:pPr algn="ctr"/>
            <a:r>
              <a:rPr kumimoji="1" lang="en-US" altLang="ja-JP" sz="1600" dirty="0" err="1" smtClean="0">
                <a:latin typeface="Meiryo UI" panose="020B0604030504040204" pitchFamily="50" charset="-128"/>
                <a:ea typeface="Meiryo UI" panose="020B0604030504040204" pitchFamily="50" charset="-128"/>
              </a:rPr>
              <a:t>iPNT</a:t>
            </a:r>
            <a:r>
              <a:rPr kumimoji="1" lang="ja-JP" altLang="en-US" sz="1600" dirty="0" smtClean="0">
                <a:latin typeface="Meiryo UI" panose="020B0604030504040204" pitchFamily="50" charset="-128"/>
                <a:ea typeface="Meiryo UI" panose="020B0604030504040204" pitchFamily="50" charset="-128"/>
              </a:rPr>
              <a:t>技術</a:t>
            </a:r>
            <a:endParaRPr kumimoji="1" lang="ja-JP" altLang="en-US" sz="16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1748583" y="6156051"/>
            <a:ext cx="2237590"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PI</a:t>
            </a:r>
            <a:r>
              <a:rPr kumimoji="1" lang="ja-JP" altLang="en-US" sz="1600" dirty="0" smtClean="0">
                <a:latin typeface="Meiryo UI" panose="020B0604030504040204" pitchFamily="50" charset="-128"/>
                <a:ea typeface="Meiryo UI" panose="020B0604030504040204" pitchFamily="50" charset="-128"/>
              </a:rPr>
              <a:t>システム</a:t>
            </a:r>
            <a:endParaRPr kumimoji="1" lang="ja-JP" altLang="en-US" sz="16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8205827" y="6133585"/>
            <a:ext cx="2237590"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GPS</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LPWA</a:t>
            </a:r>
            <a:endParaRPr kumimoji="1" lang="ja-JP" altLang="en-US" sz="1600" dirty="0">
              <a:latin typeface="Meiryo UI" panose="020B0604030504040204" pitchFamily="50" charset="-128"/>
              <a:ea typeface="Meiryo UI" panose="020B0604030504040204" pitchFamily="50" charset="-128"/>
            </a:endParaRPr>
          </a:p>
        </p:txBody>
      </p:sp>
      <p:cxnSp>
        <p:nvCxnSpPr>
          <p:cNvPr id="11" name="カギ線コネクタ 10"/>
          <p:cNvCxnSpPr>
            <a:stCxn id="10" idx="2"/>
            <a:endCxn id="45" idx="0"/>
          </p:cNvCxnSpPr>
          <p:nvPr/>
        </p:nvCxnSpPr>
        <p:spPr>
          <a:xfrm rot="5400000">
            <a:off x="3615496" y="3033487"/>
            <a:ext cx="1732386" cy="3228622"/>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endCxn id="43" idx="0"/>
          </p:cNvCxnSpPr>
          <p:nvPr/>
        </p:nvCxnSpPr>
        <p:spPr>
          <a:xfrm>
            <a:off x="6096000" y="3781605"/>
            <a:ext cx="0" cy="172803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endCxn id="47" idx="0"/>
          </p:cNvCxnSpPr>
          <p:nvPr/>
        </p:nvCxnSpPr>
        <p:spPr>
          <a:xfrm>
            <a:off x="6096000" y="4645623"/>
            <a:ext cx="3228622" cy="864018"/>
          </a:xfrm>
          <a:prstGeom prst="bentConnector2">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901916" y="1739152"/>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latin typeface="游ゴシック" panose="020B0400000000000000" pitchFamily="50" charset="-128"/>
                <a:ea typeface="游ゴシック" panose="020B0400000000000000" pitchFamily="50" charset="-128"/>
              </a:rPr>
              <a:t>ICT</a:t>
            </a:r>
            <a:r>
              <a:rPr kumimoji="1" lang="ja-JP" altLang="en-US" sz="2000" dirty="0" smtClean="0">
                <a:latin typeface="游ゴシック" panose="020B0400000000000000" pitchFamily="50" charset="-128"/>
                <a:ea typeface="游ゴシック" panose="020B0400000000000000" pitchFamily="50" charset="-128"/>
              </a:rPr>
              <a:t>事業本部</a:t>
            </a:r>
            <a:endParaRPr kumimoji="1" lang="ja-JP" altLang="en-US" sz="2000" dirty="0">
              <a:latin typeface="游ゴシック" panose="020B0400000000000000" pitchFamily="50" charset="-128"/>
              <a:ea typeface="游ゴシック" panose="020B0400000000000000" pitchFamily="50" charset="-128"/>
            </a:endParaRPr>
          </a:p>
        </p:txBody>
      </p:sp>
      <p:sp>
        <p:nvSpPr>
          <p:cNvPr id="13" name="角丸四角形 12"/>
          <p:cNvSpPr/>
          <p:nvPr/>
        </p:nvSpPr>
        <p:spPr>
          <a:xfrm>
            <a:off x="3362894" y="175198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游ゴシック" panose="020B0400000000000000" pitchFamily="50" charset="-128"/>
                <a:ea typeface="游ゴシック" panose="020B0400000000000000" pitchFamily="50" charset="-128"/>
              </a:rPr>
              <a:t>モビリティ本部</a:t>
            </a:r>
            <a:endParaRPr kumimoji="1" lang="en-US" altLang="ja-JP" dirty="0" smtClean="0">
              <a:latin typeface="游ゴシック" panose="020B0400000000000000" pitchFamily="50" charset="-128"/>
              <a:ea typeface="游ゴシック" panose="020B0400000000000000" pitchFamily="50" charset="-128"/>
            </a:endParaRPr>
          </a:p>
          <a:p>
            <a:pPr algn="ctr"/>
            <a:r>
              <a:rPr lang="ja-JP" altLang="en-US" dirty="0" smtClean="0">
                <a:latin typeface="游ゴシック" panose="020B0400000000000000" pitchFamily="50" charset="-128"/>
                <a:ea typeface="游ゴシック" panose="020B0400000000000000" pitchFamily="50" charset="-128"/>
              </a:rPr>
              <a:t>第一・第二</a:t>
            </a:r>
            <a:endParaRPr kumimoji="1" lang="ja-JP" altLang="en-US" dirty="0">
              <a:latin typeface="游ゴシック" panose="020B0400000000000000" pitchFamily="50" charset="-128"/>
              <a:ea typeface="游ゴシック" panose="020B0400000000000000" pitchFamily="50" charset="-128"/>
            </a:endParaRPr>
          </a:p>
        </p:txBody>
      </p:sp>
      <p:sp>
        <p:nvSpPr>
          <p:cNvPr id="14" name="角丸四角形 13"/>
          <p:cNvSpPr/>
          <p:nvPr/>
        </p:nvSpPr>
        <p:spPr>
          <a:xfrm>
            <a:off x="5968237" y="175198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rPr>
              <a:t>流通事業本部</a:t>
            </a:r>
            <a:endParaRPr kumimoji="1" lang="ja-JP" altLang="en-US" sz="2000" dirty="0">
              <a:latin typeface="游ゴシック" panose="020B0400000000000000" pitchFamily="50" charset="-128"/>
              <a:ea typeface="游ゴシック" panose="020B0400000000000000" pitchFamily="50" charset="-128"/>
            </a:endParaRPr>
          </a:p>
        </p:txBody>
      </p:sp>
      <p:sp>
        <p:nvSpPr>
          <p:cNvPr id="2" name="正方形/長方形 1"/>
          <p:cNvSpPr/>
          <p:nvPr/>
        </p:nvSpPr>
        <p:spPr>
          <a:xfrm>
            <a:off x="5820586" y="975838"/>
            <a:ext cx="2637260" cy="769441"/>
          </a:xfrm>
          <a:prstGeom prst="rect">
            <a:avLst/>
          </a:prstGeom>
        </p:spPr>
        <p:txBody>
          <a:bodyPr wrap="none">
            <a:spAutoFit/>
          </a:bodyPr>
          <a:lstStyle/>
          <a:p>
            <a:pPr algn="ctr"/>
            <a:r>
              <a:rPr lang="ja-JP" altLang="en-US" sz="1400" dirty="0">
                <a:latin typeface="Meiryo UI" panose="020B0604030504040204" pitchFamily="50" charset="-128"/>
                <a:ea typeface="Meiryo UI" panose="020B0604030504040204" pitchFamily="50" charset="-128"/>
              </a:rPr>
              <a:t>ロジスティクスシステム室</a:t>
            </a:r>
          </a:p>
          <a:p>
            <a:pPr algn="ctr"/>
            <a:r>
              <a:rPr lang="ja-JP" altLang="en-US" sz="1400" dirty="0">
                <a:latin typeface="Meiryo UI" panose="020B0604030504040204" pitchFamily="50" charset="-128"/>
                <a:ea typeface="Meiryo UI" panose="020B0604030504040204" pitchFamily="50" charset="-128"/>
              </a:rPr>
              <a:t>グローバル・マーケティング室（廣）</a:t>
            </a:r>
            <a:endParaRPr lang="en-US" altLang="ja-JP" sz="14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マーチャンダイジング</a:t>
            </a:r>
            <a:r>
              <a:rPr lang="ja-JP" altLang="en-US" sz="1600" dirty="0">
                <a:latin typeface="Meiryo UI" panose="020B0604030504040204" pitchFamily="50" charset="-128"/>
                <a:ea typeface="Meiryo UI" panose="020B0604030504040204" pitchFamily="50" charset="-128"/>
              </a:rPr>
              <a:t>第一部</a:t>
            </a:r>
            <a:endParaRPr lang="ja-JP" altLang="en-US"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3773803" y="1390961"/>
            <a:ext cx="1261884"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新価値創造室</a:t>
            </a:r>
            <a:endParaRPr lang="ja-JP" altLang="en-US"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3855556" y="1101281"/>
            <a:ext cx="1119217"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総合物流</a:t>
            </a:r>
            <a:r>
              <a:rPr lang="en-US" altLang="ja-JP" sz="1400" dirty="0" smtClean="0">
                <a:latin typeface="Meiryo UI" panose="020B0604030504040204" pitchFamily="50" charset="-128"/>
                <a:ea typeface="Meiryo UI" panose="020B0604030504040204" pitchFamily="50" charset="-128"/>
              </a:rPr>
              <a:t>TF</a:t>
            </a:r>
            <a:endParaRPr lang="ja-JP" altLang="en-US" sz="1400" dirty="0">
              <a:latin typeface="Meiryo UI" panose="020B0604030504040204" pitchFamily="50" charset="-128"/>
              <a:ea typeface="Meiryo UI" panose="020B0604030504040204" pitchFamily="50" charset="-128"/>
            </a:endParaRPr>
          </a:p>
        </p:txBody>
      </p:sp>
      <p:sp>
        <p:nvSpPr>
          <p:cNvPr id="18" name="正方形/長方形 17"/>
          <p:cNvSpPr/>
          <p:nvPr/>
        </p:nvSpPr>
        <p:spPr>
          <a:xfrm>
            <a:off x="1342060" y="1417146"/>
            <a:ext cx="1082348"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戦略企画室</a:t>
            </a:r>
            <a:endParaRPr lang="ja-JP" altLang="en-US" sz="1400" dirty="0">
              <a:latin typeface="Meiryo UI" panose="020B0604030504040204" pitchFamily="50" charset="-128"/>
              <a:ea typeface="Meiryo UI" panose="020B0604030504040204" pitchFamily="50" charset="-128"/>
            </a:endParaRPr>
          </a:p>
        </p:txBody>
      </p:sp>
      <p:sp>
        <p:nvSpPr>
          <p:cNvPr id="19" name="角丸四角形 18"/>
          <p:cNvSpPr/>
          <p:nvPr/>
        </p:nvSpPr>
        <p:spPr>
          <a:xfrm>
            <a:off x="8835615" y="1757348"/>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コーポレート</a:t>
            </a:r>
            <a:endParaRPr kumimoji="1" lang="en-US" altLang="ja-JP" sz="1400" dirty="0" smtClean="0">
              <a:latin typeface="游ゴシック" panose="020B0400000000000000" pitchFamily="50" charset="-128"/>
              <a:ea typeface="游ゴシック" panose="020B0400000000000000" pitchFamily="50" charset="-128"/>
            </a:endParaRPr>
          </a:p>
          <a:p>
            <a:pPr algn="ctr"/>
            <a:r>
              <a:rPr lang="ja-JP" altLang="en-US" sz="1400" dirty="0" smtClean="0">
                <a:latin typeface="游ゴシック" panose="020B0400000000000000" pitchFamily="50" charset="-128"/>
                <a:ea typeface="游ゴシック" panose="020B0400000000000000" pitchFamily="50" charset="-128"/>
              </a:rPr>
              <a:t>デベロップメント本部</a:t>
            </a:r>
            <a:endParaRPr kumimoji="1" lang="ja-JP" altLang="en-US" sz="1400" dirty="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8457846" y="1006240"/>
            <a:ext cx="2993127" cy="769441"/>
          </a:xfrm>
          <a:prstGeom prst="rect">
            <a:avLst/>
          </a:prstGeom>
        </p:spPr>
        <p:txBody>
          <a:bodyPr wrap="none">
            <a:spAutoFit/>
          </a:bodyPr>
          <a:lstStyle/>
          <a:p>
            <a:pPr algn="ctr"/>
            <a:r>
              <a:rPr lang="ja-JP" altLang="en-US" sz="1400" dirty="0" smtClean="0">
                <a:latin typeface="Meiryo UI" panose="020B0604030504040204" pitchFamily="50" charset="-128"/>
                <a:ea typeface="Meiryo UI" panose="020B0604030504040204" pitchFamily="50" charset="-128"/>
              </a:rPr>
              <a:t>スペシャルティロジスティクス室（飯間） </a:t>
            </a:r>
            <a:endParaRPr lang="en-US" altLang="ja-JP" sz="1400" dirty="0" smtClean="0">
              <a:latin typeface="Meiryo UI" panose="020B0604030504040204" pitchFamily="50" charset="-128"/>
              <a:ea typeface="Meiryo UI" panose="020B0604030504040204" pitchFamily="50" charset="-128"/>
            </a:endParaRPr>
          </a:p>
          <a:p>
            <a:pPr algn="ctr"/>
            <a:r>
              <a:rPr lang="ja-JP" altLang="en-US" sz="1400" dirty="0" smtClean="0">
                <a:latin typeface="Meiryo UI" panose="020B0604030504040204" pitchFamily="50" charset="-128"/>
                <a:ea typeface="Meiryo UI" panose="020B0604030504040204" pitchFamily="50" charset="-128"/>
              </a:rPr>
              <a:t>グローバルロジスティクス室（松島）</a:t>
            </a:r>
            <a:endParaRPr lang="en-US" altLang="ja-JP" sz="14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物流事業部</a:t>
            </a:r>
            <a:endParaRPr lang="ja-JP" altLang="en-US" sz="1600" dirty="0">
              <a:latin typeface="Meiryo UI" panose="020B0604030504040204" pitchFamily="50" charset="-128"/>
              <a:ea typeface="Meiryo UI" panose="020B0604030504040204" pitchFamily="50" charset="-128"/>
            </a:endParaRPr>
          </a:p>
        </p:txBody>
      </p:sp>
      <p:sp>
        <p:nvSpPr>
          <p:cNvPr id="22" name="角丸四角形 21"/>
          <p:cNvSpPr/>
          <p:nvPr/>
        </p:nvSpPr>
        <p:spPr>
          <a:xfrm>
            <a:off x="8835614" y="315354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rPr>
              <a:t>三井物産</a:t>
            </a:r>
            <a:r>
              <a:rPr lang="en-US" altLang="ja-JP" dirty="0" smtClean="0">
                <a:latin typeface="游ゴシック" panose="020B0400000000000000" pitchFamily="50" charset="-128"/>
                <a:ea typeface="游ゴシック" panose="020B0400000000000000" pitchFamily="50" charset="-128"/>
              </a:rPr>
              <a:t/>
            </a:r>
            <a:br>
              <a:rPr lang="en-US" altLang="ja-JP" dirty="0" smtClean="0">
                <a:latin typeface="游ゴシック" panose="020B0400000000000000" pitchFamily="50" charset="-128"/>
                <a:ea typeface="游ゴシック" panose="020B0400000000000000" pitchFamily="50" charset="-128"/>
              </a:rPr>
            </a:br>
            <a:r>
              <a:rPr lang="ja-JP" altLang="en-US" dirty="0" smtClean="0">
                <a:latin typeface="游ゴシック" panose="020B0400000000000000" pitchFamily="50" charset="-128"/>
                <a:ea typeface="游ゴシック" panose="020B0400000000000000" pitchFamily="50" charset="-128"/>
              </a:rPr>
              <a:t>エレクトロニクス</a:t>
            </a:r>
            <a:endParaRPr kumimoji="1" lang="ja-JP" altLang="en-US" dirty="0">
              <a:latin typeface="游ゴシック" panose="020B0400000000000000" pitchFamily="50" charset="-128"/>
              <a:ea typeface="游ゴシック" panose="020B0400000000000000" pitchFamily="50" charset="-128"/>
            </a:endParaRPr>
          </a:p>
        </p:txBody>
      </p:sp>
      <p:sp>
        <p:nvSpPr>
          <p:cNvPr id="23" name="テキスト ボックス 22"/>
          <p:cNvSpPr txBox="1"/>
          <p:nvPr/>
        </p:nvSpPr>
        <p:spPr>
          <a:xfrm>
            <a:off x="8844512" y="3792268"/>
            <a:ext cx="2237590"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IoT</a:t>
            </a:r>
            <a:endParaRPr kumimoji="1" lang="ja-JP" altLang="en-US" sz="1600" dirty="0">
              <a:latin typeface="Meiryo UI" panose="020B0604030504040204" pitchFamily="50" charset="-128"/>
              <a:ea typeface="Meiryo UI" panose="020B0604030504040204" pitchFamily="50" charset="-128"/>
            </a:endParaRPr>
          </a:p>
        </p:txBody>
      </p:sp>
      <p:sp>
        <p:nvSpPr>
          <p:cNvPr id="9" name="フローチャート: 代替処理 8"/>
          <p:cNvSpPr/>
          <p:nvPr/>
        </p:nvSpPr>
        <p:spPr>
          <a:xfrm>
            <a:off x="541867" y="857956"/>
            <a:ext cx="11085689" cy="168011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92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16" y="0"/>
            <a:ext cx="1219241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44" y="1423067"/>
            <a:ext cx="8025713" cy="5350476"/>
          </a:xfrm>
          <a:prstGeom prst="rect">
            <a:avLst/>
          </a:prstGeom>
          <a:ln>
            <a:solidFill>
              <a:schemeClr val="bg1"/>
            </a:solidFill>
          </a:ln>
          <a:effectLst>
            <a:glow rad="228600">
              <a:schemeClr val="accent4">
                <a:satMod val="175000"/>
                <a:alpha val="40000"/>
              </a:schemeClr>
            </a:glow>
          </a:effectLst>
        </p:spPr>
      </p:pic>
      <p:sp>
        <p:nvSpPr>
          <p:cNvPr id="34" name="テキスト ボックス 33"/>
          <p:cNvSpPr txBox="1"/>
          <p:nvPr/>
        </p:nvSpPr>
        <p:spPr>
          <a:xfrm>
            <a:off x="-416" y="678231"/>
            <a:ext cx="12192000" cy="646331"/>
          </a:xfrm>
          <a:prstGeom prst="rect">
            <a:avLst/>
          </a:prstGeom>
          <a:noFill/>
        </p:spPr>
        <p:txBody>
          <a:bodyPr wrap="square" rtlCol="0">
            <a:spAutoFit/>
          </a:bodyPr>
          <a:lstStyle/>
          <a:p>
            <a:pPr algn="ctr"/>
            <a:r>
              <a:rPr kumimoji="1" lang="ja-JP" altLang="en-US" sz="2800" b="1" u="sng" dirty="0" smtClean="0">
                <a:solidFill>
                  <a:schemeClr val="bg1"/>
                </a:solidFill>
                <a:latin typeface="Meiryo UI" panose="020B0604030504040204" pitchFamily="50" charset="-128"/>
                <a:ea typeface="Meiryo UI" panose="020B0604030504040204" pitchFamily="50" charset="-128"/>
              </a:rPr>
              <a:t>地球上の</a:t>
            </a:r>
            <a:r>
              <a:rPr kumimoji="1" lang="ja-JP" altLang="en-US" sz="3600" b="1" u="sng" dirty="0" smtClean="0">
                <a:solidFill>
                  <a:srgbClr val="FF0000"/>
                </a:solidFill>
                <a:latin typeface="Meiryo UI" panose="020B0604030504040204" pitchFamily="50" charset="-128"/>
                <a:ea typeface="Meiryo UI" panose="020B0604030504040204" pitchFamily="50" charset="-128"/>
              </a:rPr>
              <a:t>全てのモノ</a:t>
            </a:r>
            <a:r>
              <a:rPr kumimoji="1" lang="ja-JP" altLang="en-US" sz="2800" b="1" dirty="0" smtClean="0">
                <a:solidFill>
                  <a:schemeClr val="bg1"/>
                </a:solidFill>
                <a:latin typeface="Meiryo UI" panose="020B0604030504040204" pitchFamily="50" charset="-128"/>
                <a:ea typeface="Meiryo UI" panose="020B0604030504040204" pitchFamily="50" charset="-128"/>
              </a:rPr>
              <a:t>が、</a:t>
            </a:r>
            <a:r>
              <a:rPr kumimoji="1" lang="ja-JP" altLang="en-US" sz="3200" b="1" u="sng" dirty="0" smtClean="0">
                <a:solidFill>
                  <a:srgbClr val="FF0000"/>
                </a:solidFill>
                <a:latin typeface="Meiryo UI" panose="020B0604030504040204" pitchFamily="50" charset="-128"/>
                <a:ea typeface="Meiryo UI" panose="020B0604030504040204" pitchFamily="50" charset="-128"/>
              </a:rPr>
              <a:t>一つ</a:t>
            </a:r>
            <a:r>
              <a:rPr kumimoji="1" lang="ja-JP" altLang="en-US" sz="3200" b="1" u="sng" dirty="0" smtClean="0">
                <a:solidFill>
                  <a:srgbClr val="FF0000"/>
                </a:solidFill>
                <a:latin typeface="Meiryo UI" panose="020B0604030504040204" pitchFamily="50" charset="-128"/>
                <a:ea typeface="Meiryo UI" panose="020B0604030504040204" pitchFamily="50" charset="-128"/>
              </a:rPr>
              <a:t>の時計で</a:t>
            </a:r>
            <a:r>
              <a:rPr kumimoji="1" lang="ja-JP" altLang="en-US" sz="3200" b="1" u="sng" dirty="0" smtClean="0">
                <a:solidFill>
                  <a:srgbClr val="FF0000"/>
                </a:solidFill>
                <a:latin typeface="Meiryo UI" panose="020B0604030504040204" pitchFamily="50" charset="-128"/>
                <a:ea typeface="Meiryo UI" panose="020B0604030504040204" pitchFamily="50" charset="-128"/>
              </a:rPr>
              <a:t>同期を取って動く世界</a:t>
            </a:r>
            <a:r>
              <a:rPr kumimoji="1" lang="ja-JP" altLang="en-US" sz="2800" b="1" dirty="0" smtClean="0">
                <a:solidFill>
                  <a:schemeClr val="bg1"/>
                </a:solidFill>
                <a:latin typeface="Meiryo UI" panose="020B0604030504040204" pitchFamily="50" charset="-128"/>
                <a:ea typeface="Meiryo UI" panose="020B0604030504040204" pitchFamily="50" charset="-128"/>
              </a:rPr>
              <a:t>を実現させる！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4896849" y="80028"/>
            <a:ext cx="2346158" cy="646331"/>
          </a:xfrm>
          <a:prstGeom prst="rect">
            <a:avLst/>
          </a:prstGeom>
          <a:solidFill>
            <a:schemeClr val="bg1"/>
          </a:solidFill>
          <a:ln>
            <a:noFill/>
          </a:ln>
          <a:effectLst>
            <a:glow rad="228600">
              <a:schemeClr val="accent3">
                <a:satMod val="175000"/>
                <a:alpha val="40000"/>
              </a:schemeClr>
            </a:glow>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pPr algn="ctr"/>
            <a:r>
              <a:rPr kumimoji="1" lang="ja-JP" altLang="en-US" sz="3600" b="1" dirty="0" smtClean="0">
                <a:solidFill>
                  <a:srgbClr val="002060"/>
                </a:solidFill>
                <a:latin typeface="DFKai-SB" panose="03000509000000000000" pitchFamily="65" charset="-120"/>
                <a:ea typeface="DFKai-SB" panose="03000509000000000000" pitchFamily="65" charset="-120"/>
              </a:rPr>
              <a:t>最終目標</a:t>
            </a:r>
            <a:endParaRPr kumimoji="1" lang="ja-JP" altLang="en-US" sz="3600" b="1" dirty="0">
              <a:solidFill>
                <a:srgbClr val="002060"/>
              </a:solidFill>
              <a:latin typeface="DFKai-SB" panose="03000509000000000000" pitchFamily="65" charset="-120"/>
              <a:ea typeface="DFKai-SB" panose="03000509000000000000" pitchFamily="65" charset="-120"/>
            </a:endParaRPr>
          </a:p>
        </p:txBody>
      </p:sp>
      <p:sp>
        <p:nvSpPr>
          <p:cNvPr id="36" name="テキスト ボックス 35"/>
          <p:cNvSpPr txBox="1"/>
          <p:nvPr/>
        </p:nvSpPr>
        <p:spPr>
          <a:xfrm>
            <a:off x="1997244" y="5573214"/>
            <a:ext cx="8025713" cy="1200329"/>
          </a:xfrm>
          <a:prstGeom prst="rect">
            <a:avLst/>
          </a:prstGeom>
          <a:noFill/>
        </p:spPr>
        <p:txBody>
          <a:bodyPr wrap="square" rtlCol="0">
            <a:spAutoFit/>
          </a:bodyPr>
          <a:lstStyle/>
          <a:p>
            <a:pPr algn="ctr"/>
            <a:r>
              <a:rPr kumimoji="1" lang="ja-JP" altLang="en-US"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アースビート・プロジェクト</a:t>
            </a:r>
            <a:endParaRPr kumimoji="1" lang="en-US" altLang="ja-JP"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r>
              <a:rPr lang="en-US" altLang="ja-JP" sz="3600" b="1"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Earth Beat project</a:t>
            </a:r>
            <a:endParaRPr kumimoji="1" lang="ja-JP" altLang="en-US" sz="3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pic>
        <p:nvPicPr>
          <p:cNvPr id="84"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904" y="3356129"/>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13870" y="3344096"/>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226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p:cNvSpPr/>
          <p:nvPr/>
        </p:nvSpPr>
        <p:spPr>
          <a:xfrm>
            <a:off x="4716489" y="2223735"/>
            <a:ext cx="2759022" cy="2483556"/>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eiryo UI" panose="020B0604030504040204" pitchFamily="50" charset="-128"/>
                <a:ea typeface="Meiryo UI" panose="020B0604030504040204" pitchFamily="50" charset="-128"/>
              </a:rPr>
              <a:t>グローバル協業体制</a:t>
            </a:r>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3" name="角丸四角形 42"/>
          <p:cNvSpPr/>
          <p:nvPr/>
        </p:nvSpPr>
        <p:spPr>
          <a:xfrm>
            <a:off x="2720501" y="2914358"/>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ENABLER</a:t>
            </a:r>
            <a:endParaRPr kumimoji="1" lang="ja-JP" altLang="en-US" sz="2800"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3344849" y="4124073"/>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latin typeface="游ゴシック" panose="020B0400000000000000" pitchFamily="50" charset="-128"/>
                <a:ea typeface="游ゴシック" panose="020B0400000000000000" pitchFamily="50" charset="-128"/>
              </a:rPr>
              <a:t>OSIsoft</a:t>
            </a:r>
            <a:endParaRPr kumimoji="1" lang="ja-JP" altLang="en-US" sz="2800" dirty="0">
              <a:latin typeface="游ゴシック" panose="020B0400000000000000" pitchFamily="50" charset="-128"/>
              <a:ea typeface="游ゴシック" panose="020B0400000000000000" pitchFamily="50" charset="-128"/>
            </a:endParaRPr>
          </a:p>
        </p:txBody>
      </p:sp>
      <p:sp>
        <p:nvSpPr>
          <p:cNvPr id="3" name="テキスト ボックス 2"/>
          <p:cNvSpPr txBox="1"/>
          <p:nvPr/>
        </p:nvSpPr>
        <p:spPr>
          <a:xfrm>
            <a:off x="2669615" y="3531860"/>
            <a:ext cx="2237590" cy="276999"/>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iPNT</a:t>
            </a:r>
            <a:r>
              <a:rPr kumimoji="1" lang="ja-JP" altLang="en-US" sz="1200" dirty="0" smtClean="0">
                <a:latin typeface="Meiryo UI" panose="020B0604030504040204" pitchFamily="50" charset="-128"/>
                <a:ea typeface="Meiryo UI" panose="020B0604030504040204" pitchFamily="50" charset="-128"/>
              </a:rPr>
              <a:t>技術</a:t>
            </a:r>
            <a:endParaRPr kumimoji="1" lang="ja-JP" altLang="en-US" sz="12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3381968" y="4737211"/>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PI</a:t>
            </a:r>
            <a:r>
              <a:rPr kumimoji="1" lang="ja-JP" altLang="en-US" sz="1200" dirty="0" smtClean="0">
                <a:latin typeface="Meiryo UI" panose="020B0604030504040204" pitchFamily="50" charset="-128"/>
                <a:ea typeface="Meiryo UI" panose="020B0604030504040204" pitchFamily="50" charset="-128"/>
              </a:rPr>
              <a:t>システム</a:t>
            </a:r>
            <a:r>
              <a:rPr lang="ja-JP" altLang="en-US" sz="1200" dirty="0" smtClean="0">
                <a:latin typeface="Meiryo UI" panose="020B0604030504040204" pitchFamily="50" charset="-128"/>
                <a:ea typeface="Meiryo UI" panose="020B0604030504040204" pitchFamily="50" charset="-128"/>
              </a:rPr>
              <a:t>（時系列</a:t>
            </a:r>
            <a:r>
              <a:rPr lang="en-US" altLang="ja-JP" sz="1200" dirty="0" smtClean="0">
                <a:latin typeface="Meiryo UI" panose="020B0604030504040204" pitchFamily="50" charset="-128"/>
                <a:ea typeface="Meiryo UI" panose="020B0604030504040204" pitchFamily="50" charset="-128"/>
              </a:rPr>
              <a:t>DB</a:t>
            </a:r>
            <a:r>
              <a:rPr lang="ja-JP" altLang="en-US" sz="1200" dirty="0" smtClean="0">
                <a:latin typeface="Meiryo UI" panose="020B0604030504040204" pitchFamily="50" charset="-128"/>
                <a:ea typeface="Meiryo UI" panose="020B0604030504040204" pitchFamily="50" charset="-128"/>
              </a:rPr>
              <a:t>型）</a:t>
            </a:r>
            <a:endParaRPr kumimoji="1" lang="ja-JP" altLang="en-US" sz="1200" dirty="0">
              <a:latin typeface="Meiryo UI" panose="020B0604030504040204" pitchFamily="50" charset="-128"/>
              <a:ea typeface="Meiryo UI" panose="020B0604030504040204" pitchFamily="50" charset="-128"/>
            </a:endParaRPr>
          </a:p>
        </p:txBody>
      </p:sp>
      <p:sp>
        <p:nvSpPr>
          <p:cNvPr id="76" name="角丸四角形 75"/>
          <p:cNvSpPr/>
          <p:nvPr/>
        </p:nvSpPr>
        <p:spPr>
          <a:xfrm>
            <a:off x="7093908" y="291045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latin typeface="游ゴシック" panose="020B0400000000000000" pitchFamily="50" charset="-128"/>
                <a:ea typeface="游ゴシック" panose="020B0400000000000000" pitchFamily="50" charset="-128"/>
              </a:rPr>
              <a:t>Sony</a:t>
            </a:r>
            <a:endParaRPr kumimoji="1" lang="ja-JP" altLang="en-US" sz="3200" dirty="0">
              <a:latin typeface="游ゴシック" panose="020B0400000000000000" pitchFamily="50" charset="-128"/>
              <a:ea typeface="游ゴシック" panose="020B0400000000000000" pitchFamily="50" charset="-128"/>
            </a:endParaRPr>
          </a:p>
        </p:txBody>
      </p:sp>
      <p:sp>
        <p:nvSpPr>
          <p:cNvPr id="80" name="テキスト ボックス 79"/>
          <p:cNvSpPr txBox="1"/>
          <p:nvPr/>
        </p:nvSpPr>
        <p:spPr>
          <a:xfrm>
            <a:off x="7075863" y="3531860"/>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GPS</a:t>
            </a:r>
            <a:r>
              <a:rPr kumimoji="1" lang="ja-JP" altLang="en-US" sz="1200" dirty="0" smtClean="0">
                <a:latin typeface="Meiryo UI" panose="020B0604030504040204" pitchFamily="50" charset="-128"/>
                <a:ea typeface="Meiryo UI" panose="020B0604030504040204" pitchFamily="50" charset="-128"/>
              </a:rPr>
              <a:t>受信機／</a:t>
            </a:r>
            <a:r>
              <a:rPr kumimoji="1" lang="en-US" altLang="ja-JP" sz="1200" dirty="0" smtClean="0">
                <a:latin typeface="Meiryo UI" panose="020B0604030504040204" pitchFamily="50" charset="-128"/>
                <a:ea typeface="Meiryo UI" panose="020B0604030504040204" pitchFamily="50" charset="-128"/>
              </a:rPr>
              <a:t>LPWA</a:t>
            </a:r>
            <a:endParaRPr kumimoji="1" lang="ja-JP" altLang="en-US" sz="1200" dirty="0">
              <a:latin typeface="Meiryo UI" panose="020B0604030504040204" pitchFamily="50" charset="-128"/>
              <a:ea typeface="Meiryo UI" panose="020B0604030504040204" pitchFamily="50" charset="-128"/>
            </a:endParaRPr>
          </a:p>
        </p:txBody>
      </p:sp>
      <p:sp>
        <p:nvSpPr>
          <p:cNvPr id="19" name="角丸四角形 18"/>
          <p:cNvSpPr/>
          <p:nvPr/>
        </p:nvSpPr>
        <p:spPr>
          <a:xfrm>
            <a:off x="6609561" y="4124073"/>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日本</a:t>
            </a:r>
            <a:r>
              <a:rPr kumimoji="1" lang="en-US" altLang="ja-JP" sz="2800" dirty="0" smtClean="0">
                <a:latin typeface="游ゴシック" panose="020B0400000000000000" pitchFamily="50" charset="-128"/>
                <a:ea typeface="游ゴシック" panose="020B0400000000000000" pitchFamily="50" charset="-128"/>
              </a:rPr>
              <a:t>IBM</a:t>
            </a:r>
            <a:endParaRPr kumimoji="1" lang="ja-JP" altLang="en-US" sz="2800" dirty="0">
              <a:latin typeface="游ゴシック" panose="020B0400000000000000" pitchFamily="50" charset="-128"/>
              <a:ea typeface="游ゴシック" panose="020B0400000000000000" pitchFamily="50" charset="-128"/>
            </a:endParaRPr>
          </a:p>
        </p:txBody>
      </p:sp>
      <p:sp>
        <p:nvSpPr>
          <p:cNvPr id="20" name="テキスト ボックス 19"/>
          <p:cNvSpPr txBox="1"/>
          <p:nvPr/>
        </p:nvSpPr>
        <p:spPr>
          <a:xfrm>
            <a:off x="6785755" y="4726283"/>
            <a:ext cx="2237590" cy="461665"/>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Hyperledger</a:t>
            </a:r>
            <a:r>
              <a:rPr kumimoji="1" lang="en-US" altLang="ja-JP" sz="1200" dirty="0" smtClean="0">
                <a:latin typeface="Meiryo UI" panose="020B0604030504040204" pitchFamily="50" charset="-128"/>
                <a:ea typeface="Meiryo UI" panose="020B0604030504040204" pitchFamily="50" charset="-128"/>
              </a:rPr>
              <a:t> Fabric</a:t>
            </a:r>
          </a:p>
          <a:p>
            <a:pPr algn="ctr"/>
            <a:r>
              <a:rPr lang="ja-JP" altLang="en-US" sz="1200" dirty="0" smtClean="0">
                <a:latin typeface="Meiryo UI" panose="020B0604030504040204" pitchFamily="50" charset="-128"/>
                <a:ea typeface="Meiryo UI" panose="020B0604030504040204" pitchFamily="50" charset="-128"/>
              </a:rPr>
              <a:t>（ブロックチェーン）</a:t>
            </a:r>
            <a:endParaRPr kumimoji="1" lang="ja-JP" altLang="en-US" sz="12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5108923" y="1299546"/>
            <a:ext cx="2237590" cy="584775"/>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グローバル展開</a:t>
            </a:r>
            <a:endParaRPr kumimoji="1" lang="en-US" altLang="ja-JP" sz="1600" dirty="0" smtClean="0">
              <a:latin typeface="Meiryo UI" panose="020B0604030504040204" pitchFamily="50" charset="-128"/>
              <a:ea typeface="Meiryo UI" panose="020B0604030504040204" pitchFamily="50" charset="-128"/>
            </a:endParaRPr>
          </a:p>
          <a:p>
            <a:pPr algn="ctr"/>
            <a:r>
              <a:rPr kumimoji="1" lang="ja-JP" altLang="en-US" sz="1600" dirty="0" smtClean="0">
                <a:latin typeface="Meiryo UI" panose="020B0604030504040204" pitchFamily="50" charset="-128"/>
                <a:ea typeface="Meiryo UI" panose="020B0604030504040204" pitchFamily="50" charset="-128"/>
              </a:rPr>
              <a:t>プロジェクト・オーナー</a:t>
            </a:r>
            <a:endParaRPr kumimoji="1" lang="ja-JP" altLang="en-US" sz="1600" dirty="0">
              <a:latin typeface="Meiryo UI" panose="020B0604030504040204" pitchFamily="50" charset="-128"/>
              <a:ea typeface="Meiryo UI" panose="020B0604030504040204" pitchFamily="50" charset="-128"/>
            </a:endParaRPr>
          </a:p>
        </p:txBody>
      </p:sp>
      <p:sp>
        <p:nvSpPr>
          <p:cNvPr id="4" name="フローチャート: 代替処理 3"/>
          <p:cNvSpPr/>
          <p:nvPr/>
        </p:nvSpPr>
        <p:spPr>
          <a:xfrm>
            <a:off x="2822222" y="3955442"/>
            <a:ext cx="6626578" cy="1598691"/>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974303" y="3949901"/>
            <a:ext cx="2237590"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データプラットフォーム</a:t>
            </a:r>
            <a:endParaRPr kumimoji="1" lang="ja-JP" altLang="en-US" sz="1100" dirty="0">
              <a:latin typeface="Meiryo UI" panose="020B0604030504040204" pitchFamily="50" charset="-128"/>
              <a:ea typeface="Meiryo UI" panose="020B0604030504040204" pitchFamily="50" charset="-128"/>
            </a:endParaRPr>
          </a:p>
        </p:txBody>
      </p:sp>
      <p:sp>
        <p:nvSpPr>
          <p:cNvPr id="25" name="フローチャート: 代替処理 24"/>
          <p:cNvSpPr/>
          <p:nvPr/>
        </p:nvSpPr>
        <p:spPr>
          <a:xfrm>
            <a:off x="2483556" y="2486531"/>
            <a:ext cx="7112000" cy="1468790"/>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3756200" y="-4104"/>
            <a:ext cx="4682283" cy="430887"/>
          </a:xfrm>
          <a:prstGeom prst="rect">
            <a:avLst/>
          </a:prstGeom>
          <a:noFill/>
        </p:spPr>
        <p:txBody>
          <a:bodyPr wrap="square" rtlCol="0">
            <a:spAutoFit/>
          </a:bodyPr>
          <a:lstStyle/>
          <a:p>
            <a:pPr algn="ctr"/>
            <a:r>
              <a:rPr kumimoji="1" lang="en-US" altLang="ja-JP" sz="1100" dirty="0" err="1" smtClean="0">
                <a:latin typeface="Meiryo UI" panose="020B0604030504040204" pitchFamily="50" charset="-128"/>
                <a:ea typeface="Meiryo UI" panose="020B0604030504040204" pitchFamily="50" charset="-128"/>
              </a:rPr>
              <a:t>iPNT</a:t>
            </a:r>
            <a:r>
              <a:rPr kumimoji="1" lang="ja-JP" altLang="en-US" sz="1100" dirty="0" smtClean="0">
                <a:latin typeface="Meiryo UI" panose="020B0604030504040204" pitchFamily="50" charset="-128"/>
                <a:ea typeface="Meiryo UI" panose="020B0604030504040204" pitchFamily="50" charset="-128"/>
              </a:rPr>
              <a:t>座組み</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最初からグローバル展開を前面にしたスキームにする</a:t>
            </a:r>
            <a:endParaRPr kumimoji="1" lang="ja-JP" altLang="en-US" sz="1100" dirty="0">
              <a:latin typeface="Meiryo UI" panose="020B0604030504040204" pitchFamily="50" charset="-128"/>
              <a:ea typeface="Meiryo UI" panose="020B0604030504040204" pitchFamily="50" charset="-128"/>
            </a:endParaRPr>
          </a:p>
        </p:txBody>
      </p:sp>
      <p:sp>
        <p:nvSpPr>
          <p:cNvPr id="29" name="角丸四角形 28"/>
          <p:cNvSpPr/>
          <p:nvPr/>
        </p:nvSpPr>
        <p:spPr>
          <a:xfrm>
            <a:off x="4980669" y="522905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latin typeface="游ゴシック" panose="020B0400000000000000" pitchFamily="50" charset="-128"/>
                <a:ea typeface="游ゴシック" panose="020B0400000000000000" pitchFamily="50" charset="-128"/>
              </a:rPr>
              <a:t>GE</a:t>
            </a:r>
            <a:endParaRPr kumimoji="1" lang="ja-JP" altLang="en-US" sz="2400" dirty="0">
              <a:latin typeface="游ゴシック" panose="020B0400000000000000" pitchFamily="50" charset="-128"/>
              <a:ea typeface="游ゴシック" panose="020B0400000000000000" pitchFamily="50" charset="-128"/>
            </a:endParaRPr>
          </a:p>
        </p:txBody>
      </p:sp>
      <p:sp>
        <p:nvSpPr>
          <p:cNvPr id="30" name="テキスト ボックス 29"/>
          <p:cNvSpPr txBox="1"/>
          <p:nvPr/>
        </p:nvSpPr>
        <p:spPr>
          <a:xfrm>
            <a:off x="5444498" y="4942515"/>
            <a:ext cx="1318681"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産業</a:t>
            </a:r>
            <a:r>
              <a:rPr kumimoji="1" lang="en-US" altLang="ja-JP" sz="1400" dirty="0" smtClean="0">
                <a:latin typeface="Meiryo UI" panose="020B0604030504040204" pitchFamily="50" charset="-128"/>
                <a:ea typeface="Meiryo UI" panose="020B0604030504040204" pitchFamily="50" charset="-128"/>
              </a:rPr>
              <a:t>IoT</a:t>
            </a:r>
            <a:endParaRPr kumimoji="1" lang="ja-JP" altLang="en-US" sz="1400" dirty="0">
              <a:latin typeface="Meiryo UI" panose="020B0604030504040204" pitchFamily="50" charset="-128"/>
              <a:ea typeface="Meiryo UI" panose="020B0604030504040204" pitchFamily="50" charset="-128"/>
            </a:endParaRPr>
          </a:p>
        </p:txBody>
      </p:sp>
      <p:sp>
        <p:nvSpPr>
          <p:cNvPr id="34" name="フローチャート: 代替処理 33"/>
          <p:cNvSpPr/>
          <p:nvPr/>
        </p:nvSpPr>
        <p:spPr>
          <a:xfrm>
            <a:off x="2212622" y="2159573"/>
            <a:ext cx="7732889" cy="4252516"/>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4979924" y="1836318"/>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三井物産</a:t>
            </a:r>
            <a:endParaRPr kumimoji="1" lang="ja-JP" altLang="en-US" sz="2800" dirty="0">
              <a:latin typeface="游ゴシック" panose="020B0400000000000000" pitchFamily="50" charset="-128"/>
              <a:ea typeface="游ゴシック" panose="020B0400000000000000" pitchFamily="50" charset="-128"/>
            </a:endParaRPr>
          </a:p>
        </p:txBody>
      </p:sp>
      <p:sp>
        <p:nvSpPr>
          <p:cNvPr id="7" name="角丸四角形吹き出し 6"/>
          <p:cNvSpPr/>
          <p:nvPr/>
        </p:nvSpPr>
        <p:spPr>
          <a:xfrm>
            <a:off x="7633376" y="5744373"/>
            <a:ext cx="3360153" cy="515186"/>
          </a:xfrm>
          <a:prstGeom prst="wedgeRoundRectCallout">
            <a:avLst>
              <a:gd name="adj1" fmla="val -94183"/>
              <a:gd name="adj2" fmla="val 9616"/>
              <a:gd name="adj3" fmla="val 16667"/>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latin typeface="Meiryo UI" panose="020B0604030504040204" pitchFamily="50" charset="-128"/>
                <a:ea typeface="Meiryo UI" panose="020B0604030504040204" pitchFamily="50" charset="-128"/>
              </a:rPr>
              <a:t>Microsoft Azure</a:t>
            </a:r>
            <a:r>
              <a:rPr lang="ja-JP" altLang="en-US" sz="800" dirty="0">
                <a:solidFill>
                  <a:schemeClr val="tx1"/>
                </a:solidFill>
                <a:latin typeface="Meiryo UI" panose="020B0604030504040204" pitchFamily="50" charset="-128"/>
                <a:ea typeface="Meiryo UI" panose="020B0604030504040204" pitchFamily="50" charset="-128"/>
              </a:rPr>
              <a:t>を</a:t>
            </a:r>
            <a:r>
              <a:rPr lang="en-US" altLang="ja-JP" sz="800" dirty="0">
                <a:solidFill>
                  <a:schemeClr val="tx1"/>
                </a:solidFill>
                <a:latin typeface="Meiryo UI" panose="020B0604030504040204" pitchFamily="50" charset="-128"/>
                <a:ea typeface="Meiryo UI" panose="020B0604030504040204" pitchFamily="50" charset="-128"/>
              </a:rPr>
              <a:t>GE</a:t>
            </a:r>
            <a:r>
              <a:rPr lang="ja-JP" altLang="en-US" sz="800" dirty="0">
                <a:solidFill>
                  <a:schemeClr val="tx1"/>
                </a:solidFill>
                <a:latin typeface="Meiryo UI" panose="020B0604030504040204" pitchFamily="50" charset="-128"/>
                <a:ea typeface="Meiryo UI" panose="020B0604030504040204" pitchFamily="50" charset="-128"/>
              </a:rPr>
              <a:t>の</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ソリューションの標準クラウドプラットフォームとし、</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ポートフォリオと</a:t>
            </a:r>
            <a:r>
              <a:rPr lang="en-US" altLang="ja-JP" sz="800" dirty="0">
                <a:solidFill>
                  <a:schemeClr val="tx1"/>
                </a:solidFill>
                <a:latin typeface="Meiryo UI" panose="020B0604030504040204" pitchFamily="50" charset="-128"/>
                <a:ea typeface="Meiryo UI" panose="020B0604030504040204" pitchFamily="50" charset="-128"/>
              </a:rPr>
              <a:t>Azure IoT</a:t>
            </a:r>
            <a:r>
              <a:rPr lang="ja-JP" altLang="en-US" sz="800" dirty="0">
                <a:solidFill>
                  <a:schemeClr val="tx1"/>
                </a:solidFill>
                <a:latin typeface="Meiryo UI" panose="020B0604030504040204" pitchFamily="50" charset="-128"/>
                <a:ea typeface="Meiryo UI" panose="020B0604030504040204" pitchFamily="50" charset="-128"/>
              </a:rPr>
              <a:t>や</a:t>
            </a:r>
            <a:r>
              <a:rPr lang="en-US" altLang="ja-JP" sz="800" dirty="0">
                <a:solidFill>
                  <a:schemeClr val="tx1"/>
                </a:solidFill>
                <a:latin typeface="Meiryo UI" panose="020B0604030504040204" pitchFamily="50" charset="-128"/>
                <a:ea typeface="Meiryo UI" panose="020B0604030504040204" pitchFamily="50" charset="-128"/>
              </a:rPr>
              <a:t>Azure Data and Analytics</a:t>
            </a:r>
            <a:r>
              <a:rPr lang="ja-JP" altLang="en-US" sz="800" dirty="0">
                <a:solidFill>
                  <a:schemeClr val="tx1"/>
                </a:solidFill>
                <a:latin typeface="Meiryo UI" panose="020B0604030504040204" pitchFamily="50" charset="-128"/>
                <a:ea typeface="Meiryo UI" panose="020B0604030504040204" pitchFamily="50" charset="-128"/>
              </a:rPr>
              <a:t>などの</a:t>
            </a:r>
            <a:r>
              <a:rPr lang="en-US" altLang="ja-JP" sz="800" dirty="0">
                <a:solidFill>
                  <a:schemeClr val="tx1"/>
                </a:solidFill>
                <a:latin typeface="Meiryo UI" panose="020B0604030504040204" pitchFamily="50" charset="-128"/>
                <a:ea typeface="Meiryo UI" panose="020B0604030504040204" pitchFamily="50" charset="-128"/>
              </a:rPr>
              <a:t>Azure</a:t>
            </a:r>
            <a:r>
              <a:rPr lang="ja-JP" altLang="en-US" sz="800" dirty="0">
                <a:solidFill>
                  <a:schemeClr val="tx1"/>
                </a:solidFill>
                <a:latin typeface="Meiryo UI" panose="020B0604030504040204" pitchFamily="50" charset="-128"/>
                <a:ea typeface="Meiryo UI" panose="020B0604030504040204" pitchFamily="50" charset="-128"/>
              </a:rPr>
              <a:t>のクラウド</a:t>
            </a:r>
            <a:r>
              <a:rPr lang="ja-JP" altLang="en-US" sz="800" dirty="0" smtClean="0">
                <a:solidFill>
                  <a:schemeClr val="tx1"/>
                </a:solidFill>
                <a:latin typeface="Meiryo UI" panose="020B0604030504040204" pitchFamily="50" charset="-128"/>
                <a:ea typeface="Meiryo UI" panose="020B0604030504040204" pitchFamily="50" charset="-128"/>
              </a:rPr>
              <a:t>機能を統合する。（</a:t>
            </a:r>
            <a:r>
              <a:rPr lang="en-US" altLang="ja-JP" sz="800" dirty="0" smtClean="0">
                <a:solidFill>
                  <a:schemeClr val="tx1"/>
                </a:solidFill>
                <a:latin typeface="Meiryo UI" panose="020B0604030504040204" pitchFamily="50" charset="-128"/>
                <a:ea typeface="Meiryo UI" panose="020B0604030504040204" pitchFamily="50" charset="-128"/>
              </a:rPr>
              <a:t>2018</a:t>
            </a:r>
            <a:r>
              <a:rPr lang="ja-JP" altLang="en-US" sz="800" dirty="0" smtClean="0">
                <a:solidFill>
                  <a:schemeClr val="tx1"/>
                </a:solidFill>
                <a:latin typeface="Meiryo UI" panose="020B0604030504040204" pitchFamily="50" charset="-128"/>
                <a:ea typeface="Meiryo UI" panose="020B0604030504040204" pitchFamily="50" charset="-128"/>
              </a:rPr>
              <a:t>年</a:t>
            </a:r>
            <a:r>
              <a:rPr lang="en-US" altLang="ja-JP" sz="800" dirty="0" smtClean="0">
                <a:solidFill>
                  <a:schemeClr val="tx1"/>
                </a:solidFill>
                <a:latin typeface="Meiryo UI" panose="020B0604030504040204" pitchFamily="50" charset="-128"/>
                <a:ea typeface="Meiryo UI" panose="020B0604030504040204" pitchFamily="50" charset="-128"/>
              </a:rPr>
              <a:t>7</a:t>
            </a:r>
            <a:r>
              <a:rPr lang="ja-JP" altLang="en-US" sz="800" dirty="0" smtClean="0">
                <a:solidFill>
                  <a:schemeClr val="tx1"/>
                </a:solidFill>
                <a:latin typeface="Meiryo UI" panose="020B0604030504040204" pitchFamily="50" charset="-128"/>
                <a:ea typeface="Meiryo UI" panose="020B0604030504040204" pitchFamily="50" charset="-128"/>
              </a:rPr>
              <a:t>月</a:t>
            </a:r>
            <a:r>
              <a:rPr lang="en-US" altLang="ja-JP" sz="800" dirty="0" smtClean="0">
                <a:solidFill>
                  <a:schemeClr val="tx1"/>
                </a:solidFill>
                <a:latin typeface="Meiryo UI" panose="020B0604030504040204" pitchFamily="50" charset="-128"/>
                <a:ea typeface="Meiryo UI" panose="020B0604030504040204" pitchFamily="50" charset="-128"/>
              </a:rPr>
              <a:t>20</a:t>
            </a:r>
            <a:r>
              <a:rPr lang="ja-JP" altLang="en-US" sz="800" dirty="0" smtClean="0">
                <a:solidFill>
                  <a:schemeClr val="tx1"/>
                </a:solidFill>
                <a:latin typeface="Meiryo UI" panose="020B0604030504040204" pitchFamily="50" charset="-128"/>
                <a:ea typeface="Meiryo UI" panose="020B0604030504040204" pitchFamily="50" charset="-128"/>
              </a:rPr>
              <a:t>日）</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29202" y="4257237"/>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游ゴシック" panose="020B0400000000000000" pitchFamily="50" charset="-128"/>
                <a:ea typeface="游ゴシック" panose="020B0400000000000000" pitchFamily="50" charset="-128"/>
              </a:rPr>
              <a:t>三井住友銀行</a:t>
            </a:r>
            <a:endParaRPr kumimoji="1" lang="ja-JP" altLang="en-US" sz="1600" dirty="0">
              <a:latin typeface="游ゴシック" panose="020B0400000000000000" pitchFamily="50" charset="-128"/>
              <a:ea typeface="游ゴシック" panose="020B0400000000000000" pitchFamily="50" charset="-128"/>
            </a:endParaRPr>
          </a:p>
        </p:txBody>
      </p:sp>
      <p:sp>
        <p:nvSpPr>
          <p:cNvPr id="38" name="角丸四角形 37"/>
          <p:cNvSpPr/>
          <p:nvPr/>
        </p:nvSpPr>
        <p:spPr>
          <a:xfrm>
            <a:off x="5299536" y="6251303"/>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游ゴシック" panose="020B0400000000000000" pitchFamily="50" charset="-128"/>
                <a:ea typeface="游ゴシック" panose="020B0400000000000000" pitchFamily="50" charset="-128"/>
              </a:rPr>
              <a:t>Microsoft</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9" name="直線矢印コネクタ 8"/>
          <p:cNvCxnSpPr/>
          <p:nvPr/>
        </p:nvCxnSpPr>
        <p:spPr>
          <a:xfrm>
            <a:off x="6105020" y="5675864"/>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8858440" y="4436045"/>
            <a:ext cx="15313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角丸四角形吹き出し 43"/>
          <p:cNvSpPr/>
          <p:nvPr/>
        </p:nvSpPr>
        <p:spPr>
          <a:xfrm>
            <a:off x="10270052" y="3383931"/>
            <a:ext cx="1735090" cy="318436"/>
          </a:xfrm>
          <a:prstGeom prst="wedgeRoundRectCallout">
            <a:avLst>
              <a:gd name="adj1" fmla="val -85493"/>
              <a:gd name="adj2" fmla="val 282589"/>
              <a:gd name="adj3" fmla="val 16667"/>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smtClean="0">
                <a:solidFill>
                  <a:schemeClr val="tx1"/>
                </a:solidFill>
                <a:latin typeface="Meiryo UI" panose="020B0604030504040204" pitchFamily="50" charset="-128"/>
                <a:ea typeface="Meiryo UI" panose="020B0604030504040204" pitchFamily="50" charset="-128"/>
              </a:rPr>
              <a:t>貿易金融高度化に関する実証実験</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a:t>
            </a:r>
            <a:r>
              <a:rPr kumimoji="1" lang="en-US" altLang="ja-JP" sz="800" dirty="0" smtClean="0">
                <a:solidFill>
                  <a:schemeClr val="tx1"/>
                </a:solidFill>
                <a:latin typeface="Meiryo UI" panose="020B0604030504040204" pitchFamily="50" charset="-128"/>
                <a:ea typeface="Meiryo UI" panose="020B0604030504040204" pitchFamily="50" charset="-128"/>
              </a:rPr>
              <a:t>2017</a:t>
            </a:r>
            <a:r>
              <a:rPr kumimoji="1" lang="ja-JP" altLang="en-US" sz="800" dirty="0" smtClean="0">
                <a:solidFill>
                  <a:schemeClr val="tx1"/>
                </a:solidFill>
                <a:latin typeface="Meiryo UI" panose="020B0604030504040204" pitchFamily="50" charset="-128"/>
                <a:ea typeface="Meiryo UI" panose="020B0604030504040204" pitchFamily="50" charset="-128"/>
              </a:rPr>
              <a:t>年</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月</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日）</a:t>
            </a:r>
            <a:r>
              <a:rPr lang="en-US" altLang="ja-JP" sz="800" dirty="0" smtClean="0">
                <a:solidFill>
                  <a:schemeClr val="tx1"/>
                </a:solidFill>
                <a:latin typeface="Meiryo UI" panose="020B0604030504040204" pitchFamily="50" charset="-128"/>
                <a:ea typeface="Meiryo UI" panose="020B0604030504040204" pitchFamily="50" charset="-128"/>
              </a:rPr>
              <a:t>MBK</a:t>
            </a:r>
            <a:r>
              <a:rPr lang="ja-JP" altLang="en-US" sz="800" dirty="0" smtClean="0">
                <a:solidFill>
                  <a:schemeClr val="tx1"/>
                </a:solidFill>
                <a:latin typeface="Meiryo UI" panose="020B0604030504040204" pitchFamily="50" charset="-128"/>
                <a:ea typeface="Meiryo UI" panose="020B0604030504040204" pitchFamily="50" charset="-128"/>
              </a:rPr>
              <a:t>も参加。</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295153" y="4871440"/>
            <a:ext cx="1592928" cy="357616"/>
          </a:xfrm>
          <a:prstGeom prst="roundRect">
            <a:avLst>
              <a:gd name="adj" fmla="val 3106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産業技術総合</a:t>
            </a:r>
            <a:r>
              <a:rPr lang="ja-JP" altLang="en-US" sz="1100" dirty="0">
                <a:latin typeface="游ゴシック" panose="020B0400000000000000" pitchFamily="50" charset="-128"/>
                <a:ea typeface="游ゴシック" panose="020B0400000000000000" pitchFamily="50" charset="-128"/>
              </a:rPr>
              <a:t>研究所</a:t>
            </a:r>
            <a:endParaRPr kumimoji="1" lang="ja-JP" altLang="en-US" sz="1100" dirty="0">
              <a:latin typeface="游ゴシック" panose="020B0400000000000000" pitchFamily="50" charset="-128"/>
              <a:ea typeface="游ゴシック" panose="020B0400000000000000" pitchFamily="50" charset="-128"/>
            </a:endParaRPr>
          </a:p>
        </p:txBody>
      </p:sp>
      <p:sp>
        <p:nvSpPr>
          <p:cNvPr id="47" name="角丸四角形 46"/>
          <p:cNvSpPr/>
          <p:nvPr/>
        </p:nvSpPr>
        <p:spPr>
          <a:xfrm>
            <a:off x="368140" y="2701683"/>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三井不動産</a:t>
            </a:r>
            <a:endParaRPr kumimoji="1" lang="ja-JP" altLang="en-US" sz="1400" dirty="0">
              <a:latin typeface="游ゴシック" panose="020B0400000000000000" pitchFamily="50" charset="-128"/>
              <a:ea typeface="游ゴシック" panose="020B0400000000000000" pitchFamily="50" charset="-128"/>
            </a:endParaRPr>
          </a:p>
        </p:txBody>
      </p:sp>
      <p:sp>
        <p:nvSpPr>
          <p:cNvPr id="49" name="角丸四角形 48"/>
          <p:cNvSpPr/>
          <p:nvPr/>
        </p:nvSpPr>
        <p:spPr>
          <a:xfrm>
            <a:off x="334096" y="325283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筑波産業技術大学</a:t>
            </a:r>
            <a:endParaRPr kumimoji="1" lang="ja-JP" altLang="en-US" sz="1100" dirty="0">
              <a:latin typeface="游ゴシック" panose="020B0400000000000000" pitchFamily="50" charset="-128"/>
              <a:ea typeface="游ゴシック" panose="020B0400000000000000" pitchFamily="50" charset="-128"/>
            </a:endParaRPr>
          </a:p>
        </p:txBody>
      </p:sp>
      <p:sp>
        <p:nvSpPr>
          <p:cNvPr id="50" name="角丸四角形 49"/>
          <p:cNvSpPr/>
          <p:nvPr/>
        </p:nvSpPr>
        <p:spPr>
          <a:xfrm>
            <a:off x="6757859" y="745669"/>
            <a:ext cx="2472267" cy="324288"/>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三井物産エレクトロニクス</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51" name="直線矢印コネクタ 50"/>
          <p:cNvCxnSpPr/>
          <p:nvPr/>
        </p:nvCxnSpPr>
        <p:spPr>
          <a:xfrm>
            <a:off x="4394816" y="3566396"/>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295153" y="5362219"/>
            <a:ext cx="1592928" cy="598313"/>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インダストリアル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バリューチェーン</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イニシアティブ</a:t>
            </a:r>
            <a:endParaRPr kumimoji="1" lang="ja-JP" altLang="en-US" sz="1100" dirty="0">
              <a:latin typeface="游ゴシック" panose="020B0400000000000000" pitchFamily="50" charset="-128"/>
              <a:ea typeface="游ゴシック" panose="020B0400000000000000" pitchFamily="50" charset="-128"/>
            </a:endParaRPr>
          </a:p>
        </p:txBody>
      </p:sp>
      <p:sp>
        <p:nvSpPr>
          <p:cNvPr id="53" name="角丸四角形 52"/>
          <p:cNvSpPr/>
          <p:nvPr/>
        </p:nvSpPr>
        <p:spPr>
          <a:xfrm>
            <a:off x="314894" y="4257237"/>
            <a:ext cx="1592928" cy="465149"/>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運輸デジタル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ビジネス協議会</a:t>
            </a:r>
            <a:endParaRPr kumimoji="1" lang="ja-JP" altLang="en-US" sz="1100" dirty="0">
              <a:latin typeface="游ゴシック" panose="020B0400000000000000" pitchFamily="50" charset="-128"/>
              <a:ea typeface="游ゴシック" panose="020B0400000000000000" pitchFamily="50" charset="-128"/>
            </a:endParaRPr>
          </a:p>
        </p:txBody>
      </p:sp>
      <p:sp>
        <p:nvSpPr>
          <p:cNvPr id="54" name="角丸四角形 53"/>
          <p:cNvSpPr/>
          <p:nvPr/>
        </p:nvSpPr>
        <p:spPr>
          <a:xfrm>
            <a:off x="1961068" y="1289276"/>
            <a:ext cx="2114221" cy="47975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latin typeface="Meiryo UI" panose="020B0604030504040204" pitchFamily="50" charset="-128"/>
                <a:ea typeface="Meiryo UI" panose="020B0604030504040204" pitchFamily="50" charset="-128"/>
              </a:rPr>
              <a:t>一般社団法人</a:t>
            </a:r>
            <a:endParaRPr lang="en-US" altLang="ja-JP" sz="1200" dirty="0" smtClean="0">
              <a:solidFill>
                <a:schemeClr val="tx1"/>
              </a:solidFill>
              <a:latin typeface="Meiryo UI" panose="020B0604030504040204" pitchFamily="50" charset="-128"/>
              <a:ea typeface="Meiryo UI" panose="020B0604030504040204" pitchFamily="50" charset="-128"/>
            </a:endParaRPr>
          </a:p>
          <a:p>
            <a:pPr algn="ctr"/>
            <a:r>
              <a:rPr lang="ja-JP" altLang="en-US" sz="1200" dirty="0" smtClean="0">
                <a:solidFill>
                  <a:schemeClr val="tx1"/>
                </a:solidFill>
                <a:latin typeface="Meiryo UI" panose="020B0604030504040204" pitchFamily="50" charset="-128"/>
                <a:ea typeface="Meiryo UI" panose="020B0604030504040204" pitchFamily="50" charset="-128"/>
              </a:rPr>
              <a:t>屋内位置情報サービス協会</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426599" y="383582"/>
            <a:ext cx="2293902" cy="47340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latin typeface="Meiryo UI" panose="020B0604030504040204" pitchFamily="50" charset="-128"/>
                <a:ea typeface="Meiryo UI" panose="020B0604030504040204" pitchFamily="50" charset="-128"/>
              </a:rPr>
              <a:t>自由民主党 政務調査会</a:t>
            </a:r>
            <a:endParaRPr lang="en-US" altLang="ja-JP" sz="1100"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1100" dirty="0" smtClean="0">
                <a:solidFill>
                  <a:schemeClr val="tx1"/>
                </a:solidFill>
                <a:latin typeface="Meiryo UI" panose="020B0604030504040204" pitchFamily="50" charset="-128"/>
                <a:ea typeface="Meiryo UI" panose="020B0604030504040204" pitchFamily="50" charset="-128"/>
              </a:rPr>
              <a:t>G</a:t>
            </a:r>
            <a:r>
              <a:rPr kumimoji="1" lang="ja-JP" altLang="en-US" sz="1100" dirty="0" smtClean="0">
                <a:solidFill>
                  <a:schemeClr val="tx1"/>
                </a:solidFill>
                <a:latin typeface="Meiryo UI" panose="020B0604030504040204" pitchFamily="50" charset="-128"/>
                <a:ea typeface="Meiryo UI" panose="020B0604030504040204" pitchFamily="50" charset="-128"/>
              </a:rPr>
              <a:t>空間情報活用推進特別委員会</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15" name="フローチャート: 代替処理 14"/>
          <p:cNvSpPr/>
          <p:nvPr/>
        </p:nvSpPr>
        <p:spPr>
          <a:xfrm>
            <a:off x="135467" y="4080707"/>
            <a:ext cx="1919111" cy="206045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代替処理 55"/>
          <p:cNvSpPr/>
          <p:nvPr/>
        </p:nvSpPr>
        <p:spPr>
          <a:xfrm>
            <a:off x="158044" y="2545288"/>
            <a:ext cx="1919111" cy="122661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38121" y="2160211"/>
            <a:ext cx="1671831" cy="430887"/>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スマートシティ</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建築ヘルスモニタリング</a:t>
            </a:r>
            <a:endParaRPr kumimoji="1" lang="ja-JP" altLang="en-US" sz="11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11861" y="3874032"/>
            <a:ext cx="1671831"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物流・製造・</a:t>
            </a:r>
            <a:r>
              <a:rPr lang="ja-JP" altLang="en-US" sz="1100" dirty="0" smtClean="0">
                <a:latin typeface="Meiryo UI" panose="020B0604030504040204" pitchFamily="50" charset="-128"/>
                <a:ea typeface="Meiryo UI" panose="020B0604030504040204" pitchFamily="50" charset="-128"/>
              </a:rPr>
              <a:t>ロボット・</a:t>
            </a:r>
            <a:r>
              <a:rPr lang="en-US" altLang="ja-JP" sz="1100" dirty="0" smtClean="0">
                <a:latin typeface="Meiryo UI" panose="020B0604030504040204" pitchFamily="50" charset="-128"/>
                <a:ea typeface="Meiryo UI" panose="020B0604030504040204" pitchFamily="50" charset="-128"/>
              </a:rPr>
              <a:t>AI</a:t>
            </a:r>
            <a:endParaRPr kumimoji="1" lang="ja-JP" altLang="en-US" sz="1100" dirty="0">
              <a:latin typeface="Meiryo UI" panose="020B0604030504040204" pitchFamily="50" charset="-128"/>
              <a:ea typeface="Meiryo UI" panose="020B0604030504040204" pitchFamily="50" charset="-128"/>
            </a:endParaRPr>
          </a:p>
        </p:txBody>
      </p:sp>
      <p:cxnSp>
        <p:nvCxnSpPr>
          <p:cNvPr id="59" name="直線矢印コネクタ 58"/>
          <p:cNvCxnSpPr/>
          <p:nvPr/>
        </p:nvCxnSpPr>
        <p:spPr>
          <a:xfrm flipH="1">
            <a:off x="2336800" y="856984"/>
            <a:ext cx="3438" cy="43229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角丸四角形 61"/>
          <p:cNvSpPr/>
          <p:nvPr/>
        </p:nvSpPr>
        <p:spPr>
          <a:xfrm>
            <a:off x="8723474" y="1373140"/>
            <a:ext cx="3093155" cy="497985"/>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三井倉庫</a:t>
            </a:r>
            <a:endParaRPr kumimoji="1" lang="en-US" altLang="ja-JP" sz="1400" dirty="0" smtClean="0">
              <a:latin typeface="游ゴシック" panose="020B0400000000000000" pitchFamily="50" charset="-128"/>
              <a:ea typeface="游ゴシック" panose="020B0400000000000000" pitchFamily="50" charset="-128"/>
            </a:endParaRPr>
          </a:p>
          <a:p>
            <a:pPr algn="ctr"/>
            <a:r>
              <a:rPr lang="ja-JP" altLang="en-US" sz="1400" dirty="0" smtClean="0">
                <a:latin typeface="游ゴシック" panose="020B0400000000000000" pitchFamily="50" charset="-128"/>
                <a:ea typeface="游ゴシック" panose="020B0400000000000000" pitchFamily="50" charset="-128"/>
              </a:rPr>
              <a:t>サプライチェーンソリューション</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63" name="直線矢印コネクタ 62"/>
          <p:cNvCxnSpPr/>
          <p:nvPr/>
        </p:nvCxnSpPr>
        <p:spPr>
          <a:xfrm>
            <a:off x="8858440" y="1892615"/>
            <a:ext cx="1" cy="100237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602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663" y="5078721"/>
            <a:ext cx="1398300" cy="17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0" y="2758778"/>
            <a:ext cx="12192000"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92130" y="4833868"/>
            <a:ext cx="2207741" cy="400110"/>
          </a:xfrm>
          <a:prstGeom prst="rect">
            <a:avLst/>
          </a:prstGeom>
          <a:noFill/>
        </p:spPr>
        <p:txBody>
          <a:bodyPr wrap="square" rtlCol="0">
            <a:spAutoFit/>
          </a:bodyPr>
          <a:lstStyle/>
          <a:p>
            <a:pPr algn="ctr"/>
            <a:r>
              <a:rPr kumimoji="1" lang="en-US" altLang="ja-JP" sz="2000" dirty="0" smtClean="0">
                <a:latin typeface="Meiryo UI" panose="020B0604030504040204" pitchFamily="50" charset="-128"/>
                <a:ea typeface="Meiryo UI" panose="020B0604030504040204" pitchFamily="50" charset="-128"/>
              </a:rPr>
              <a:t>2018</a:t>
            </a:r>
            <a:r>
              <a:rPr kumimoji="1" lang="ja-JP" altLang="en-US" sz="2000" dirty="0" smtClean="0">
                <a:latin typeface="Meiryo UI" panose="020B0604030504040204" pitchFamily="50" charset="-128"/>
                <a:ea typeface="Meiryo UI" panose="020B0604030504040204" pitchFamily="50" charset="-128"/>
              </a:rPr>
              <a:t>年</a:t>
            </a:r>
            <a:r>
              <a:rPr lang="en-US" altLang="ja-JP" sz="2000" dirty="0">
                <a:latin typeface="Meiryo UI" panose="020B0604030504040204" pitchFamily="50" charset="-128"/>
                <a:ea typeface="Meiryo UI" panose="020B0604030504040204" pitchFamily="50" charset="-128"/>
              </a:rPr>
              <a:t>9</a:t>
            </a:r>
            <a:r>
              <a:rPr kumimoji="1" lang="ja-JP" altLang="en-US" sz="2000" smtClean="0">
                <a:latin typeface="Meiryo UI" panose="020B0604030504040204" pitchFamily="50" charset="-128"/>
                <a:ea typeface="Meiryo UI" panose="020B0604030504040204" pitchFamily="50" charset="-128"/>
              </a:rPr>
              <a:t>月</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3459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0" y="431173"/>
            <a:ext cx="12192000" cy="707886"/>
          </a:xfrm>
          <a:prstGeom prst="rect">
            <a:avLst/>
          </a:prstGeom>
          <a:noFill/>
        </p:spPr>
        <p:txBody>
          <a:bodyPr wrap="square" rtlCol="0">
            <a:spAutoFit/>
          </a:bodyPr>
          <a:lstStyle/>
          <a:p>
            <a:pPr algn="ctr"/>
            <a:r>
              <a:rPr kumimoji="1" lang="ja-JP" altLang="en-US" sz="4000" b="1" dirty="0" smtClean="0">
                <a:latin typeface="Meiryo UI" panose="020B0604030504040204" pitchFamily="50" charset="-128"/>
                <a:ea typeface="Meiryo UI" panose="020B0604030504040204" pitchFamily="50" charset="-128"/>
              </a:rPr>
              <a:t>ポイント</a:t>
            </a:r>
            <a:endParaRPr kumimoji="1" lang="ja-JP" altLang="en-US" sz="4000" b="1" dirty="0">
              <a:latin typeface="Meiryo UI" panose="020B0604030504040204" pitchFamily="50" charset="-128"/>
              <a:ea typeface="Meiryo UI" panose="020B0604030504040204" pitchFamily="50" charset="-128"/>
            </a:endParaRP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4040" y="507534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1770699" y="1668588"/>
            <a:ext cx="9523563" cy="584775"/>
          </a:xfrm>
          <a:prstGeom prst="rect">
            <a:avLst/>
          </a:prstGeom>
          <a:noFill/>
        </p:spPr>
        <p:txBody>
          <a:bodyPr wrap="square" rtlCol="0">
            <a:spAutoFit/>
          </a:bodyPr>
          <a:lstStyle/>
          <a:p>
            <a:r>
              <a:rPr kumimoji="1" lang="en-US" altLang="ja-JP" sz="3200" dirty="0" smtClean="0">
                <a:latin typeface="Meiryo UI" panose="020B0604030504040204" pitchFamily="50" charset="-128"/>
                <a:ea typeface="Meiryo UI" panose="020B0604030504040204" pitchFamily="50" charset="-128"/>
              </a:rPr>
              <a:t>IoT</a:t>
            </a:r>
            <a:r>
              <a:rPr kumimoji="1" lang="ja-JP" altLang="en-US" sz="3200" dirty="0" smtClean="0">
                <a:latin typeface="Meiryo UI" panose="020B0604030504040204" pitchFamily="50" charset="-128"/>
                <a:ea typeface="Meiryo UI" panose="020B0604030504040204" pitchFamily="50" charset="-128"/>
              </a:rPr>
              <a:t>／</a:t>
            </a:r>
            <a:r>
              <a:rPr kumimoji="1" lang="en-US" altLang="ja-JP" sz="3200" dirty="0" smtClean="0">
                <a:latin typeface="Meiryo UI" panose="020B0604030504040204" pitchFamily="50" charset="-128"/>
                <a:ea typeface="Meiryo UI" panose="020B0604030504040204" pitchFamily="50" charset="-128"/>
              </a:rPr>
              <a:t>CPS</a:t>
            </a:r>
            <a:r>
              <a:rPr kumimoji="1" lang="ja-JP" altLang="en-US" sz="3200" dirty="0" smtClean="0">
                <a:latin typeface="Meiryo UI" panose="020B0604030504040204" pitchFamily="50" charset="-128"/>
                <a:ea typeface="Meiryo UI" panose="020B0604030504040204" pitchFamily="50" charset="-128"/>
              </a:rPr>
              <a:t>に欠けているのは</a:t>
            </a:r>
            <a:r>
              <a:rPr kumimoji="1" lang="en-US" altLang="ja-JP" sz="3200" b="1" u="sng" dirty="0" smtClean="0">
                <a:solidFill>
                  <a:srgbClr val="FF0000"/>
                </a:solidFill>
                <a:latin typeface="Meiryo UI" panose="020B0604030504040204" pitchFamily="50" charset="-128"/>
                <a:ea typeface="Meiryo UI" panose="020B0604030504040204" pitchFamily="50" charset="-128"/>
              </a:rPr>
              <a:t>PNT</a:t>
            </a:r>
            <a:r>
              <a:rPr kumimoji="1" lang="ja-JP" altLang="en-US" sz="3200" dirty="0" err="1" smtClean="0">
                <a:latin typeface="Meiryo UI" panose="020B0604030504040204" pitchFamily="50" charset="-128"/>
                <a:ea typeface="Meiryo UI" panose="020B0604030504040204" pitchFamily="50" charset="-128"/>
              </a:rPr>
              <a:t>。</a:t>
            </a:r>
            <a:r>
              <a:rPr kumimoji="1" lang="ja-JP" altLang="en-US" sz="3200" b="1" u="sng" dirty="0" smtClean="0">
                <a:solidFill>
                  <a:srgbClr val="FF0000"/>
                </a:solidFill>
                <a:latin typeface="Meiryo UI" panose="020B0604030504040204" pitchFamily="50" charset="-128"/>
                <a:ea typeface="Meiryo UI" panose="020B0604030504040204" pitchFamily="50" charset="-128"/>
              </a:rPr>
              <a:t>死活的に重要</a:t>
            </a:r>
            <a:r>
              <a:rPr kumimoji="1" lang="ja-JP" altLang="en-US" sz="3200" b="1" dirty="0" smtClean="0">
                <a:solidFill>
                  <a:srgbClr val="FF0000"/>
                </a:solidFill>
                <a:latin typeface="Meiryo UI" panose="020B0604030504040204" pitchFamily="50" charset="-128"/>
                <a:ea typeface="Meiryo UI" panose="020B0604030504040204" pitchFamily="50" charset="-128"/>
              </a:rPr>
              <a:t>！</a:t>
            </a:r>
            <a:endParaRPr kumimoji="1" lang="ja-JP" altLang="en-US" sz="32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89690" y="2839959"/>
            <a:ext cx="9523563"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時刻同期／タイミングされていないセンサーのデータは</a:t>
            </a:r>
            <a:r>
              <a:rPr kumimoji="1" lang="ja-JP" altLang="en-US" sz="3200" b="1" u="sng" dirty="0" smtClean="0">
                <a:solidFill>
                  <a:srgbClr val="FF0000"/>
                </a:solidFill>
                <a:latin typeface="Meiryo UI" panose="020B0604030504040204" pitchFamily="50" charset="-128"/>
                <a:ea typeface="Meiryo UI" panose="020B0604030504040204" pitchFamily="50" charset="-128"/>
              </a:rPr>
              <a:t>ゴミ</a:t>
            </a:r>
            <a:endParaRPr kumimoji="1" lang="ja-JP" altLang="en-US" sz="3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770699" y="3990459"/>
            <a:ext cx="9523563"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屋外での位置精度は飛躍的に向上。</a:t>
            </a:r>
            <a:r>
              <a:rPr lang="ja-JP" altLang="en-US" sz="3200" b="1" u="sng" dirty="0" smtClean="0">
                <a:solidFill>
                  <a:srgbClr val="FF0000"/>
                </a:solidFill>
                <a:latin typeface="Meiryo UI" panose="020B0604030504040204" pitchFamily="50" charset="-128"/>
                <a:ea typeface="Meiryo UI" panose="020B0604030504040204" pitchFamily="50" charset="-128"/>
              </a:rPr>
              <a:t>課題は屋内</a:t>
            </a:r>
            <a:r>
              <a:rPr lang="ja-JP" altLang="en-US"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789690" y="5201118"/>
            <a:ext cx="10402310" cy="584775"/>
          </a:xfrm>
          <a:prstGeom prst="rect">
            <a:avLst/>
          </a:prstGeom>
          <a:noFill/>
        </p:spPr>
        <p:txBody>
          <a:bodyPr wrap="square" rtlCol="0">
            <a:spAutoFit/>
          </a:bodyPr>
          <a:lstStyle/>
          <a:p>
            <a:r>
              <a:rPr lang="ja-JP" altLang="en-US" sz="3200" b="1" u="sng" dirty="0" smtClean="0">
                <a:solidFill>
                  <a:srgbClr val="FF0000"/>
                </a:solidFill>
                <a:latin typeface="Meiryo UI" panose="020B0604030504040204" pitchFamily="50" charset="-128"/>
                <a:ea typeface="Meiryo UI" panose="020B0604030504040204" pitchFamily="50" charset="-128"/>
              </a:rPr>
              <a:t>地球上にある</a:t>
            </a:r>
            <a:r>
              <a:rPr lang="ja-JP" altLang="en-US" sz="3200" b="1" u="sng" dirty="0" smtClean="0">
                <a:solidFill>
                  <a:srgbClr val="7030A0"/>
                </a:solidFill>
                <a:latin typeface="Meiryo UI" panose="020B0604030504040204" pitchFamily="50" charset="-128"/>
                <a:ea typeface="Meiryo UI" panose="020B0604030504040204" pitchFamily="50" charset="-128"/>
              </a:rPr>
              <a:t>全てのモノが同期する</a:t>
            </a:r>
            <a:r>
              <a:rPr lang="ja-JP" altLang="en-US" sz="3200" b="1" u="sng" dirty="0" smtClean="0">
                <a:solidFill>
                  <a:srgbClr val="FF0000"/>
                </a:solidFill>
                <a:latin typeface="Meiryo UI" panose="020B0604030504040204" pitchFamily="50" charset="-128"/>
                <a:ea typeface="Meiryo UI" panose="020B0604030504040204" pitchFamily="50" charset="-128"/>
              </a:rPr>
              <a:t>新たな</a:t>
            </a:r>
            <a:r>
              <a:rPr lang="ja-JP" altLang="en-US" sz="3200" b="1" u="sng" dirty="0" smtClean="0">
                <a:solidFill>
                  <a:srgbClr val="7030A0"/>
                </a:solidFill>
                <a:latin typeface="Meiryo UI" panose="020B0604030504040204" pitchFamily="50" charset="-128"/>
                <a:ea typeface="Meiryo UI" panose="020B0604030504040204" pitchFamily="50" charset="-128"/>
              </a:rPr>
              <a:t>社会基盤を提供</a:t>
            </a:r>
            <a:r>
              <a:rPr lang="ja-JP" altLang="en-US" sz="3200" b="1" u="sng" dirty="0" smtClean="0">
                <a:solidFill>
                  <a:srgbClr val="FF0000"/>
                </a:solidFill>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4</a:t>
            </a:fld>
            <a:endParaRPr kumimoji="1" lang="ja-JP" altLang="en-US"/>
          </a:p>
        </p:txBody>
      </p:sp>
      <p:sp>
        <p:nvSpPr>
          <p:cNvPr id="2" name="正方形/長方形 1"/>
          <p:cNvSpPr/>
          <p:nvPr/>
        </p:nvSpPr>
        <p:spPr>
          <a:xfrm>
            <a:off x="6324600" y="2114863"/>
            <a:ext cx="2834559" cy="276999"/>
          </a:xfrm>
          <a:prstGeom prst="rect">
            <a:avLst/>
          </a:prstGeom>
        </p:spPr>
        <p:txBody>
          <a:bodyPr wrap="none">
            <a:spAutoFit/>
          </a:bodyPr>
          <a:lstStyle/>
          <a:p>
            <a:r>
              <a:rPr lang="en-US" altLang="ja-JP" sz="1200" dirty="0" smtClean="0">
                <a:latin typeface="Meiryo UI" panose="020B0604030504040204" pitchFamily="50" charset="-128"/>
                <a:ea typeface="Meiryo UI" panose="020B0604030504040204" pitchFamily="50" charset="-128"/>
              </a:rPr>
              <a:t>Positioning</a:t>
            </a:r>
            <a:r>
              <a:rPr lang="en-US" altLang="ja-JP" sz="1200" dirty="0">
                <a:latin typeface="Meiryo UI" panose="020B0604030504040204" pitchFamily="50" charset="-128"/>
                <a:ea typeface="Meiryo UI" panose="020B0604030504040204" pitchFamily="50" charset="-128"/>
              </a:rPr>
              <a:t>, Navigation, and Timing</a:t>
            </a:r>
            <a:endParaRPr lang="ja-JP" altLang="en-US" sz="1200" dirty="0">
              <a:latin typeface="Meiryo UI" panose="020B0604030504040204" pitchFamily="50" charset="-128"/>
              <a:ea typeface="Meiryo UI" panose="020B0604030504040204" pitchFamily="50" charset="-128"/>
            </a:endParaRPr>
          </a:p>
        </p:txBody>
      </p:sp>
      <p:sp>
        <p:nvSpPr>
          <p:cNvPr id="3" name="Rectangle 1"/>
          <p:cNvSpPr>
            <a:spLocks noChangeArrowheads="1"/>
          </p:cNvSpPr>
          <p:nvPr/>
        </p:nvSpPr>
        <p:spPr bwMode="auto">
          <a:xfrm>
            <a:off x="2823882" y="2086653"/>
            <a:ext cx="16786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chemeClr val="tx1"/>
                </a:solidFill>
                <a:effectLst/>
                <a:latin typeface="Arial" panose="020B0604020202020204" pitchFamily="34" charset="0"/>
              </a:rPr>
              <a:t>Cyer</a:t>
            </a:r>
            <a:r>
              <a:rPr kumimoji="0" lang="ja-JP" altLang="en-US" sz="1200" dirty="0">
                <a:latin typeface="Arial" panose="020B0604020202020204" pitchFamily="34" charset="0"/>
              </a:rPr>
              <a:t> </a:t>
            </a:r>
            <a:r>
              <a:rPr kumimoji="0" lang="ja-JP" altLang="ja-JP" sz="1200" b="0" i="0" u="none" strike="noStrike" cap="none" normalizeH="0" baseline="0" dirty="0" smtClean="0">
                <a:ln>
                  <a:noFill/>
                </a:ln>
                <a:solidFill>
                  <a:schemeClr val="tx1"/>
                </a:solidFill>
                <a:effectLst/>
                <a:latin typeface="Arial" panose="020B0604020202020204" pitchFamily="34" charset="0"/>
              </a:rPr>
              <a:t>Physical System</a:t>
            </a:r>
          </a:p>
        </p:txBody>
      </p:sp>
      <p:pic>
        <p:nvPicPr>
          <p:cNvPr id="14" name="図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9001" y="2201637"/>
            <a:ext cx="1486903" cy="148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4322" y="4459011"/>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1818827" y="4901724"/>
            <a:ext cx="260155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最終目標としては・・・</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7570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736600" y="1471589"/>
            <a:ext cx="11036299" cy="5078313"/>
          </a:xfrm>
          <a:prstGeom prst="rect">
            <a:avLst/>
          </a:prstGeom>
        </p:spPr>
        <p:txBody>
          <a:bodyPr wrap="square">
            <a:spAutoFit/>
          </a:bodyPr>
          <a:lstStyle/>
          <a:p>
            <a:r>
              <a:rPr lang="ja-JP" altLang="en-US" b="1" dirty="0" smtClean="0">
                <a:latin typeface="Meiryo UI" panose="020B0604030504040204" pitchFamily="50" charset="-128"/>
                <a:ea typeface="Meiryo UI" panose="020B0604030504040204" pitchFamily="50" charset="-128"/>
              </a:rPr>
              <a:t>現代</a:t>
            </a:r>
            <a:r>
              <a:rPr lang="ja-JP" altLang="en-US" b="1" dirty="0">
                <a:latin typeface="Meiryo UI" panose="020B0604030504040204" pitchFamily="50" charset="-128"/>
                <a:ea typeface="Meiryo UI" panose="020B0604030504040204" pitchFamily="50" charset="-128"/>
              </a:rPr>
              <a:t>社会では、様々なものがインターネットにつながり、膨大な情報が行き交って</a:t>
            </a:r>
            <a:r>
              <a:rPr lang="ja-JP" altLang="en-US" b="1" dirty="0" smtClean="0">
                <a:latin typeface="Meiryo UI" panose="020B0604030504040204" pitchFamily="50" charset="-128"/>
                <a:ea typeface="Meiryo UI" panose="020B0604030504040204" pitchFamily="50" charset="-128"/>
              </a:rPr>
              <a:t>いる。それら</a:t>
            </a:r>
            <a:r>
              <a:rPr lang="ja-JP" altLang="en-US" b="1" dirty="0">
                <a:latin typeface="Meiryo UI" panose="020B0604030504040204" pitchFamily="50" charset="-128"/>
                <a:ea typeface="Meiryo UI" panose="020B0604030504040204" pitchFamily="50" charset="-128"/>
              </a:rPr>
              <a:t>を正確にやり取りするためには、情報を扱う電子機器の時計を正確に合わせておく必要が</a:t>
            </a:r>
            <a:r>
              <a:rPr lang="ja-JP" altLang="en-US" b="1" dirty="0" smtClean="0">
                <a:latin typeface="Meiryo UI" panose="020B0604030504040204" pitchFamily="50" charset="-128"/>
                <a:ea typeface="Meiryo UI" panose="020B0604030504040204" pitchFamily="50" charset="-128"/>
              </a:rPr>
              <a:t>ある。これを「</a:t>
            </a:r>
            <a:r>
              <a:rPr lang="ja-JP" altLang="en-US" b="1" u="sng" dirty="0">
                <a:solidFill>
                  <a:srgbClr val="FF0000"/>
                </a:solidFill>
                <a:latin typeface="Meiryo UI" panose="020B0604030504040204" pitchFamily="50" charset="-128"/>
                <a:ea typeface="Meiryo UI" panose="020B0604030504040204" pitchFamily="50" charset="-128"/>
              </a:rPr>
              <a:t>時刻同期</a:t>
            </a:r>
            <a:r>
              <a:rPr lang="ja-JP" altLang="en-US" b="1" dirty="0">
                <a:latin typeface="Meiryo UI" panose="020B0604030504040204" pitchFamily="50" charset="-128"/>
                <a:ea typeface="Meiryo UI" panose="020B0604030504040204" pitchFamily="50" charset="-128"/>
              </a:rPr>
              <a:t>」と</a:t>
            </a:r>
            <a:r>
              <a:rPr lang="ja-JP" altLang="en-US" b="1" dirty="0" smtClean="0">
                <a:latin typeface="Meiryo UI" panose="020B0604030504040204" pitchFamily="50" charset="-128"/>
                <a:ea typeface="Meiryo UI" panose="020B0604030504040204" pitchFamily="50" charset="-128"/>
              </a:rPr>
              <a:t>呼ぶ。</a:t>
            </a:r>
            <a:r>
              <a:rPr lang="ja-JP" altLang="en-US" b="1" dirty="0">
                <a:latin typeface="Meiryo UI" panose="020B0604030504040204" pitchFamily="50" charset="-128"/>
                <a:ea typeface="Meiryo UI" panose="020B0604030504040204" pitchFamily="50" charset="-128"/>
              </a:rPr>
              <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放送、通信、鉄道、金融、電力、</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などの分野では、</a:t>
            </a:r>
            <a:r>
              <a:rPr lang="en-US" altLang="ja-JP" b="1" dirty="0">
                <a:latin typeface="Meiryo UI" panose="020B0604030504040204" pitchFamily="50" charset="-128"/>
                <a:ea typeface="Meiryo UI" panose="020B0604030504040204" pitchFamily="50" charset="-128"/>
              </a:rPr>
              <a:t>100</a:t>
            </a:r>
            <a:r>
              <a:rPr lang="ja-JP" altLang="en-US" b="1" dirty="0">
                <a:latin typeface="Meiryo UI" panose="020B0604030504040204" pitchFamily="50" charset="-128"/>
                <a:ea typeface="Meiryo UI" panose="020B0604030504040204" pitchFamily="50" charset="-128"/>
              </a:rPr>
              <a:t>万分の</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秒という超高精度で時刻を合わせる必要が出て</a:t>
            </a:r>
            <a:r>
              <a:rPr lang="ja-JP" altLang="en-US" b="1" dirty="0" smtClean="0">
                <a:latin typeface="Meiryo UI" panose="020B0604030504040204" pitchFamily="50" charset="-128"/>
                <a:ea typeface="Meiryo UI" panose="020B0604030504040204" pitchFamily="50" charset="-128"/>
              </a:rPr>
              <a:t>きており、</a:t>
            </a:r>
            <a:r>
              <a:rPr lang="ja-JP" altLang="en-US" b="1" u="sng" dirty="0" smtClean="0">
                <a:solidFill>
                  <a:srgbClr val="FF0000"/>
                </a:solidFill>
                <a:latin typeface="Meiryo UI" panose="020B0604030504040204" pitchFamily="50" charset="-128"/>
                <a:ea typeface="Meiryo UI" panose="020B0604030504040204" pitchFamily="50" charset="-128"/>
              </a:rPr>
              <a:t>ピコ秒（</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兆分の</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秒）での時刻同期が必要との意見（総務省）</a:t>
            </a:r>
            <a:r>
              <a:rPr lang="ja-JP" altLang="en-US" b="1" dirty="0" smtClean="0">
                <a:latin typeface="Meiryo UI" panose="020B0604030504040204" pitchFamily="50" charset="-128"/>
                <a:ea typeface="Meiryo UI" panose="020B0604030504040204" pitchFamily="50" charset="-128"/>
              </a:rPr>
              <a:t>もある。</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特に、</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の電波を受信できない地下や屋内での時刻同期をどうするかが課題</a:t>
            </a:r>
            <a:r>
              <a:rPr lang="ja-JP" altLang="en-US" b="1" dirty="0" smtClean="0">
                <a:latin typeface="Meiryo UI" panose="020B0604030504040204" pitchFamily="50" charset="-128"/>
                <a:ea typeface="Meiryo UI" panose="020B0604030504040204" pitchFamily="50" charset="-128"/>
              </a:rPr>
              <a:t>。特に５</a:t>
            </a:r>
            <a:r>
              <a:rPr lang="en-US" altLang="ja-JP" b="1" dirty="0" smtClean="0">
                <a:latin typeface="Meiryo UI" panose="020B0604030504040204" pitchFamily="50" charset="-128"/>
                <a:ea typeface="Meiryo UI" panose="020B0604030504040204" pitchFamily="50" charset="-128"/>
              </a:rPr>
              <a:t>G</a:t>
            </a:r>
            <a:r>
              <a:rPr lang="ja-JP" altLang="en-US" b="1" dirty="0" err="1" smtClean="0">
                <a:latin typeface="Meiryo UI" panose="020B0604030504040204" pitchFamily="50" charset="-128"/>
                <a:ea typeface="Meiryo UI" panose="020B0604030504040204" pitchFamily="50" charset="-128"/>
              </a:rPr>
              <a:t>への</a:t>
            </a:r>
            <a:r>
              <a:rPr lang="ja-JP" altLang="en-US" b="1" dirty="0" smtClean="0">
                <a:latin typeface="Meiryo UI" panose="020B0604030504040204" pitchFamily="50" charset="-128"/>
                <a:ea typeface="Meiryo UI" panose="020B0604030504040204" pitchFamily="50" charset="-128"/>
              </a:rPr>
              <a:t>移行を目前としている携帯通信キャリアにとっては、抜本的な解決策がないのが現状である。</a:t>
            </a:r>
            <a:endParaRPr lang="en-US" altLang="ja-JP" b="1" dirty="0" smtClean="0">
              <a:latin typeface="Meiryo UI" panose="020B0604030504040204" pitchFamily="50" charset="-128"/>
              <a:ea typeface="Meiryo UI" panose="020B0604030504040204" pitchFamily="50" charset="-128"/>
            </a:endParaRPr>
          </a:p>
          <a:p>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smtClean="0">
                <a:solidFill>
                  <a:srgbClr val="FF0000"/>
                </a:solidFill>
                <a:latin typeface="Meiryo UI" panose="020B0604030504040204" pitchFamily="50" charset="-128"/>
                <a:ea typeface="Meiryo UI" panose="020B0604030504040204" pitchFamily="50" charset="-128"/>
              </a:rPr>
              <a:t>屋内での時刻同期ソリューションの一つが「</a:t>
            </a:r>
            <a:r>
              <a:rPr lang="en-US" altLang="ja-JP" b="1" u="sng" dirty="0" smtClean="0">
                <a:solidFill>
                  <a:srgbClr val="002060"/>
                </a:solidFill>
                <a:latin typeface="Meiryo UI" panose="020B0604030504040204" pitchFamily="50" charset="-128"/>
                <a:ea typeface="Meiryo UI" panose="020B0604030504040204" pitchFamily="50" charset="-128"/>
              </a:rPr>
              <a:t>IMES-Plus</a:t>
            </a:r>
            <a:r>
              <a:rPr lang="ja-JP" altLang="en-US" b="1" dirty="0" smtClean="0">
                <a:solidFill>
                  <a:srgbClr val="FF0000"/>
                </a:solidFill>
                <a:latin typeface="Meiryo UI" panose="020B0604030504040204" pitchFamily="50" charset="-128"/>
                <a:ea typeface="Meiryo UI" panose="020B0604030504040204" pitchFamily="50" charset="-128"/>
              </a:rPr>
              <a:t>」である。</a:t>
            </a:r>
            <a:r>
              <a:rPr lang="en-US" altLang="ja-JP" b="1" dirty="0" smtClean="0">
                <a:solidFill>
                  <a:srgbClr val="FF0000"/>
                </a:solidFill>
                <a:latin typeface="Meiryo UI" panose="020B0604030504040204" pitchFamily="50" charset="-128"/>
                <a:ea typeface="Meiryo UI" panose="020B0604030504040204" pitchFamily="50" charset="-128"/>
              </a:rPr>
              <a:t>TV</a:t>
            </a:r>
            <a:r>
              <a:rPr lang="ja-JP" altLang="en-US" b="1" dirty="0" smtClean="0">
                <a:solidFill>
                  <a:srgbClr val="FF0000"/>
                </a:solidFill>
                <a:latin typeface="Meiryo UI" panose="020B0604030504040204" pitchFamily="50" charset="-128"/>
                <a:ea typeface="Meiryo UI" panose="020B0604030504040204" pitchFamily="50" charset="-128"/>
              </a:rPr>
              <a:t>の同軸ケーブルを経由して、</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の時刻情報を配信するのでコスト負担も新規にシステム導入する場合の</a:t>
            </a:r>
            <a:r>
              <a:rPr lang="en-US" altLang="ja-JP" b="1" dirty="0" smtClean="0">
                <a:solidFill>
                  <a:srgbClr val="FF0000"/>
                </a:solidFill>
                <a:latin typeface="Meiryo UI" panose="020B0604030504040204" pitchFamily="50" charset="-128"/>
                <a:ea typeface="Meiryo UI" panose="020B0604030504040204" pitchFamily="50" charset="-128"/>
              </a:rPr>
              <a:t>1/8</a:t>
            </a:r>
            <a:r>
              <a:rPr lang="ja-JP" altLang="en-US" b="1" dirty="0" smtClean="0">
                <a:solidFill>
                  <a:srgbClr val="FF0000"/>
                </a:solidFill>
                <a:latin typeface="Meiryo UI" panose="020B0604030504040204" pitchFamily="50" charset="-128"/>
                <a:ea typeface="Meiryo UI" panose="020B0604030504040204" pitchFamily="50" charset="-128"/>
              </a:rPr>
              <a:t>から</a:t>
            </a:r>
            <a:r>
              <a:rPr lang="en-US" altLang="ja-JP" b="1" dirty="0" smtClean="0">
                <a:solidFill>
                  <a:srgbClr val="FF0000"/>
                </a:solidFill>
                <a:latin typeface="Meiryo UI" panose="020B0604030504040204" pitchFamily="50" charset="-128"/>
                <a:ea typeface="Meiryo UI" panose="020B0604030504040204" pitchFamily="50" charset="-128"/>
              </a:rPr>
              <a:t>1/10</a:t>
            </a:r>
            <a:r>
              <a:rPr lang="ja-JP" altLang="en-US" b="1" dirty="0" smtClean="0">
                <a:solidFill>
                  <a:srgbClr val="FF0000"/>
                </a:solidFill>
                <a:latin typeface="Meiryo UI" panose="020B0604030504040204" pitchFamily="50" charset="-128"/>
                <a:ea typeface="Meiryo UI" panose="020B0604030504040204" pitchFamily="50" charset="-128"/>
              </a:rPr>
              <a:t>にすることが可能。</a:t>
            </a:r>
            <a:endParaRPr lang="en-US" altLang="ja-JP" b="1" dirty="0" smtClean="0">
              <a:solidFill>
                <a:srgbClr val="FF0000"/>
              </a:solidFill>
              <a:latin typeface="Meiryo UI" panose="020B0604030504040204" pitchFamily="50" charset="-128"/>
              <a:ea typeface="Meiryo UI" panose="020B0604030504040204" pitchFamily="50" charset="-128"/>
            </a:endParaRPr>
          </a:p>
          <a:p>
            <a:endParaRPr lang="ja-JP" altLang="en-US"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＜今後、</a:t>
            </a:r>
            <a:r>
              <a:rPr lang="ja-JP" altLang="en-US" b="1" u="sng" dirty="0" smtClean="0">
                <a:latin typeface="Meiryo UI" panose="020B0604030504040204" pitchFamily="50" charset="-128"/>
                <a:ea typeface="Meiryo UI" panose="020B0604030504040204" pitchFamily="50" charset="-128"/>
              </a:rPr>
              <a:t>超高</a:t>
            </a:r>
            <a:r>
              <a:rPr lang="ja-JP" altLang="en-US" b="1" u="sng" dirty="0">
                <a:latin typeface="Meiryo UI" panose="020B0604030504040204" pitchFamily="50" charset="-128"/>
                <a:ea typeface="Meiryo UI" panose="020B0604030504040204" pitchFamily="50" charset="-128"/>
              </a:rPr>
              <a:t>精度時刻同期が要求される分野</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★放送</a:t>
            </a:r>
            <a:r>
              <a:rPr lang="ja-JP" altLang="en-US" b="1" dirty="0">
                <a:latin typeface="Meiryo UI" panose="020B0604030504040204" pitchFamily="50" charset="-128"/>
                <a:ea typeface="Meiryo UI" panose="020B0604030504040204" pitchFamily="50" charset="-128"/>
              </a:rPr>
              <a:t>：次世代放送（</a:t>
            </a:r>
            <a:r>
              <a:rPr lang="en-US" altLang="ja-JP" b="1" dirty="0">
                <a:latin typeface="Meiryo UI" panose="020B0604030504040204" pitchFamily="50" charset="-128"/>
                <a:ea typeface="Meiryo UI" panose="020B0604030504040204" pitchFamily="50" charset="-128"/>
              </a:rPr>
              <a:t>8K</a:t>
            </a:r>
            <a:r>
              <a:rPr lang="ja-JP" altLang="en-US" b="1" dirty="0">
                <a:latin typeface="Meiryo UI" panose="020B0604030504040204" pitchFamily="50" charset="-128"/>
                <a:ea typeface="Meiryo UI" panose="020B0604030504040204" pitchFamily="50" charset="-128"/>
              </a:rPr>
              <a:t>放送）設備での時刻同期</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★通信</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携帯基地局間</a:t>
            </a:r>
            <a:r>
              <a:rPr lang="ja-JP" altLang="en-US" b="1" dirty="0" smtClean="0">
                <a:solidFill>
                  <a:srgbClr val="FF0000"/>
                </a:solidFill>
                <a:latin typeface="Meiryo UI" panose="020B0604030504040204" pitchFamily="50" charset="-128"/>
                <a:ea typeface="Meiryo UI" panose="020B0604030504040204" pitchFamily="50" charset="-128"/>
              </a:rPr>
              <a:t>同期　←</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問題なのは屋内、地下など</a:t>
            </a:r>
            <a:r>
              <a:rPr lang="en-US" altLang="ja-JP" b="1" u="sng" dirty="0" smtClean="0">
                <a:solidFill>
                  <a:schemeClr val="accent2">
                    <a:lumMod val="75000"/>
                  </a:schemeClr>
                </a:solidFill>
                <a:latin typeface="Meiryo UI" panose="020B0604030504040204" pitchFamily="50" charset="-128"/>
                <a:ea typeface="Meiryo UI" panose="020B0604030504040204" pitchFamily="50" charset="-128"/>
              </a:rPr>
              <a:t>GPS</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圏外の同期</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
            </a:r>
            <a:br>
              <a:rPr lang="ja-JP" altLang="en-US" b="1" u="sng" dirty="0">
                <a:solidFill>
                  <a:schemeClr val="accent2">
                    <a:lumMod val="75000"/>
                  </a:schemeClr>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★鉄道</a:t>
            </a:r>
            <a:r>
              <a:rPr lang="ja-JP" altLang="en-US" b="1" dirty="0">
                <a:latin typeface="Meiryo UI" panose="020B0604030504040204" pitchFamily="50" charset="-128"/>
                <a:ea typeface="Meiryo UI" panose="020B0604030504040204" pitchFamily="50" charset="-128"/>
              </a:rPr>
              <a:t>：運行／送電情報</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★金融</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証券／対外</a:t>
            </a:r>
            <a:r>
              <a:rPr lang="ja-JP" altLang="en-US" b="1" dirty="0" smtClean="0">
                <a:solidFill>
                  <a:srgbClr val="FF0000"/>
                </a:solidFill>
                <a:latin typeface="Meiryo UI" panose="020B0604030504040204" pitchFamily="50" charset="-128"/>
                <a:ea typeface="Meiryo UI" panose="020B0604030504040204" pitchFamily="50" charset="-128"/>
              </a:rPr>
              <a:t>取引、ブロックチェーン</a:t>
            </a:r>
            <a:r>
              <a:rPr lang="ja-JP" altLang="en-US" b="1" dirty="0">
                <a:solidFill>
                  <a:srgbClr val="FF0000"/>
                </a:solidFill>
                <a:latin typeface="Meiryo UI" panose="020B0604030504040204" pitchFamily="50" charset="-128"/>
                <a:ea typeface="Meiryo UI" panose="020B0604030504040204" pitchFamily="50" charset="-128"/>
              </a:rPr>
              <a:t/>
            </a:r>
            <a:br>
              <a:rPr lang="ja-JP" altLang="en-US" b="1" dirty="0">
                <a:solidFill>
                  <a:srgbClr val="FF0000"/>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★電力</a:t>
            </a:r>
            <a:r>
              <a:rPr lang="ja-JP" altLang="en-US" b="1" dirty="0">
                <a:latin typeface="Meiryo UI" panose="020B0604030504040204" pitchFamily="50" charset="-128"/>
                <a:ea typeface="Meiryo UI" panose="020B0604030504040204" pitchFamily="50" charset="-128"/>
              </a:rPr>
              <a:t>：変電所間同期、スマートグリッド</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a:t>
            </a:r>
            <a:r>
              <a:rPr lang="en-US" altLang="ja-JP" b="1" dirty="0" smtClean="0">
                <a:latin typeface="Meiryo UI" panose="020B0604030504040204" pitchFamily="50" charset="-128"/>
                <a:ea typeface="Meiryo UI" panose="020B0604030504040204" pitchFamily="50" charset="-128"/>
              </a:rPr>
              <a:t>IoT </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センサー</a:t>
            </a:r>
            <a:r>
              <a:rPr lang="ja-JP" altLang="en-US" b="1" dirty="0" smtClean="0">
                <a:solidFill>
                  <a:srgbClr val="FF0000"/>
                </a:solidFill>
                <a:latin typeface="Meiryo UI" panose="020B0604030504040204" pitchFamily="50" charset="-128"/>
                <a:ea typeface="Meiryo UI" panose="020B0604030504040204" pitchFamily="50" charset="-128"/>
              </a:rPr>
              <a:t>監視</a:t>
            </a:r>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effectLst/>
                <a:latin typeface="Meiryo UI" panose="020B0604030504040204" pitchFamily="50" charset="-128"/>
                <a:ea typeface="Meiryo UI" panose="020B0604030504040204" pitchFamily="50" charset="-128"/>
              </a:rPr>
              <a:t>　</a:t>
            </a:r>
            <a:r>
              <a:rPr lang="ja-JP" altLang="en-US" b="1" dirty="0" smtClean="0">
                <a:effectLst/>
                <a:latin typeface="Meiryo UI" panose="020B0604030504040204" pitchFamily="50" charset="-128"/>
                <a:ea typeface="Meiryo UI" panose="020B0604030504040204" pitchFamily="50" charset="-128"/>
              </a:rPr>
              <a:t>★工場：スマートファクトリ</a:t>
            </a:r>
            <a:endParaRPr lang="ja-JP" altLang="en-US" b="1" dirty="0">
              <a:effectLst/>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731168" y="329146"/>
            <a:ext cx="9460832" cy="584775"/>
          </a:xfrm>
          <a:prstGeom prst="rect">
            <a:avLst/>
          </a:prstGeom>
          <a:noFill/>
        </p:spPr>
        <p:txBody>
          <a:bodyPr wrap="square" rtlCol="0">
            <a:spAutoFit/>
          </a:bodyPr>
          <a:lstStyle/>
          <a:p>
            <a:r>
              <a:rPr kumimoji="1" lang="ja-JP" altLang="en-US" sz="3200" b="1" u="sng" dirty="0" smtClean="0">
                <a:latin typeface="Meiryo UI" panose="020B0604030504040204" pitchFamily="50" charset="-128"/>
                <a:ea typeface="Meiryo UI" panose="020B0604030504040204" pitchFamily="50" charset="-128"/>
              </a:rPr>
              <a:t>時刻同期＆タイミングの重要性が</a:t>
            </a:r>
            <a:r>
              <a:rPr kumimoji="1" lang="ja-JP" altLang="en-US" sz="3200" b="1" u="sng" dirty="0" smtClean="0">
                <a:solidFill>
                  <a:srgbClr val="FF0000"/>
                </a:solidFill>
                <a:latin typeface="Meiryo UI" panose="020B0604030504040204" pitchFamily="50" charset="-128"/>
                <a:ea typeface="Meiryo UI" panose="020B0604030504040204" pitchFamily="50" charset="-128"/>
              </a:rPr>
              <a:t>理解されていない</a:t>
            </a:r>
            <a:r>
              <a:rPr kumimoji="1" lang="ja-JP" altLang="en-US" sz="3200" b="1" dirty="0" smtClean="0">
                <a:solidFill>
                  <a:srgbClr val="FFC000"/>
                </a:solidFill>
                <a:latin typeface="Meiryo UI" panose="020B0604030504040204" pitchFamily="50" charset="-128"/>
                <a:ea typeface="Meiryo UI" panose="020B0604030504040204" pitchFamily="50" charset="-128"/>
              </a:rPr>
              <a:t>・・・</a:t>
            </a:r>
            <a:endParaRPr kumimoji="1" lang="ja-JP" altLang="en-US" sz="3200" b="1" dirty="0">
              <a:solidFill>
                <a:srgbClr val="FFC000"/>
              </a:solidFill>
              <a:latin typeface="Meiryo UI" panose="020B0604030504040204" pitchFamily="50" charset="-128"/>
              <a:ea typeface="Meiryo UI" panose="020B0604030504040204" pitchFamily="50" charset="-128"/>
            </a:endParaRPr>
          </a:p>
        </p:txBody>
      </p:sp>
      <p:sp>
        <p:nvSpPr>
          <p:cNvPr id="7" name="正方形/長方形 6"/>
          <p:cNvSpPr/>
          <p:nvPr/>
        </p:nvSpPr>
        <p:spPr>
          <a:xfrm>
            <a:off x="-200946" y="-136897"/>
            <a:ext cx="6890504" cy="1569660"/>
          </a:xfrm>
          <a:prstGeom prst="rect">
            <a:avLst/>
          </a:prstGeom>
        </p:spPr>
        <p:txBody>
          <a:bodyPr wrap="square">
            <a:spAutoFit/>
          </a:bodyPr>
          <a:lstStyle/>
          <a:p>
            <a:pPr algn="ctr"/>
            <a:r>
              <a:rPr lang="en-US" altLang="ja-JP" sz="96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ja-JP"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136" y="4374813"/>
            <a:ext cx="3598093" cy="2398729"/>
          </a:xfrm>
          <a:prstGeom prst="rect">
            <a:avLst/>
          </a:prstGeom>
          <a:ln>
            <a:solidFill>
              <a:schemeClr val="bg1"/>
            </a:solidFill>
          </a:ln>
          <a:effectLst>
            <a:glow rad="228600">
              <a:schemeClr val="accent4">
                <a:satMod val="175000"/>
                <a:alpha val="40000"/>
              </a:schemeClr>
            </a:glow>
          </a:effectLst>
        </p:spPr>
      </p:pic>
      <p:pic>
        <p:nvPicPr>
          <p:cNvPr id="11" name="Picture 8" descr="MCj04244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149" y="0"/>
            <a:ext cx="435009" cy="40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874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991" y="1047051"/>
            <a:ext cx="308536" cy="33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正方形/長方形 8"/>
          <p:cNvSpPr/>
          <p:nvPr/>
        </p:nvSpPr>
        <p:spPr>
          <a:xfrm>
            <a:off x="766784" y="89778"/>
            <a:ext cx="10658431" cy="4001095"/>
          </a:xfrm>
          <a:prstGeom prst="rect">
            <a:avLst/>
          </a:prstGeom>
        </p:spPr>
        <p:txBody>
          <a:bodyPr wrap="none">
            <a:spAutoFit/>
          </a:bodyPr>
          <a:lstStyle/>
          <a:p>
            <a:pPr algn="ct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本当の</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CPS</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時代に必要な重要インフラ</a:t>
            </a:r>
            <a:endPar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en-US" altLang="ja-JP" sz="16600" b="1" u="sng" kern="100" dirty="0" smtClean="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a:t>
            </a:r>
            <a:r>
              <a:rPr lang="en-US" altLang="ja-JP" sz="16600" b="1" u="sng" kern="100" dirty="0" smtClean="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t>
            </a:r>
            <a:r>
              <a:rPr lang="en-US" altLang="ja-JP" sz="16600" b="1" u="sng" kern="100" dirty="0" smtClean="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a:t>
            </a:r>
          </a:p>
          <a:p>
            <a:pPr algn="ctr"/>
            <a:r>
              <a:rPr lang="ja-JP" altLang="ja-JP" sz="4400"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sz="4400"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4400" dirty="0"/>
          </a:p>
        </p:txBody>
      </p:sp>
      <p:sp>
        <p:nvSpPr>
          <p:cNvPr id="2" name="正方形/長方形 1"/>
          <p:cNvSpPr/>
          <p:nvPr/>
        </p:nvSpPr>
        <p:spPr>
          <a:xfrm>
            <a:off x="3834774" y="4470894"/>
            <a:ext cx="4543231" cy="2215991"/>
          </a:xfrm>
          <a:prstGeom prst="rect">
            <a:avLst/>
          </a:prstGeom>
        </p:spPr>
        <p:txBody>
          <a:bodyPr wrap="none">
            <a:spAutoFit/>
          </a:bodyPr>
          <a:lstStyle/>
          <a:p>
            <a:pPr algn="ctr"/>
            <a:r>
              <a:rPr lang="en-US" altLang="ja-JP" sz="13800" b="1" u="sng" dirty="0" err="1" smtClean="0">
                <a:latin typeface="Meiryo UI" panose="020B0604030504040204" pitchFamily="50" charset="-128"/>
                <a:ea typeface="Meiryo UI" panose="020B0604030504040204" pitchFamily="50" charset="-128"/>
              </a:rPr>
              <a:t>iPNT</a:t>
            </a:r>
            <a:endParaRPr lang="ja-JP" altLang="en-US" sz="13800" b="1" u="sng" dirty="0">
              <a:latin typeface="Meiryo UI" panose="020B0604030504040204" pitchFamily="50" charset="-128"/>
              <a:ea typeface="Meiryo UI" panose="020B0604030504040204" pitchFamily="50" charset="-128"/>
            </a:endParaRPr>
          </a:p>
        </p:txBody>
      </p:sp>
      <p:sp>
        <p:nvSpPr>
          <p:cNvPr id="3" name="下矢印 2"/>
          <p:cNvSpPr/>
          <p:nvPr/>
        </p:nvSpPr>
        <p:spPr>
          <a:xfrm>
            <a:off x="3822030" y="4102905"/>
            <a:ext cx="4547937" cy="625506"/>
          </a:xfrm>
          <a:prstGeom prst="down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ソリューション</a:t>
            </a:r>
            <a:endParaRPr kumimoji="1" lang="ja-JP" altLang="en-US" sz="2400" b="1" dirty="0">
              <a:latin typeface="Meiryo UI" panose="020B0604030504040204" pitchFamily="50" charset="-128"/>
              <a:ea typeface="Meiryo UI" panose="020B0604030504040204" pitchFamily="50" charset="-128"/>
            </a:endParaRPr>
          </a:p>
        </p:txBody>
      </p:sp>
      <p:pic>
        <p:nvPicPr>
          <p:cNvPr id="8" name="Picture 122" descr="j042982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7664" y="4813007"/>
            <a:ext cx="1255101" cy="1531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newyorkcitychamber.com/wp-content/uploads/2011/01/spread-the-wo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967" y="1251284"/>
            <a:ext cx="1779432" cy="197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693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2387855"/>
            <a:ext cx="6847501" cy="443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正方形/長方形 2"/>
          <p:cNvSpPr>
            <a:spLocks noChangeArrowheads="1"/>
          </p:cNvSpPr>
          <p:nvPr/>
        </p:nvSpPr>
        <p:spPr bwMode="auto">
          <a:xfrm>
            <a:off x="405246" y="824763"/>
            <a:ext cx="1147081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dirty="0">
                <a:latin typeface="Meiryo UI" panose="020B0604030504040204" pitchFamily="50" charset="-128"/>
                <a:ea typeface="Meiryo UI" panose="020B0604030504040204" pitchFamily="50" charset="-128"/>
              </a:rPr>
              <a:t>IMES (Indoor Messaging System)</a:t>
            </a:r>
            <a:r>
              <a:rPr lang="ja-JP" altLang="en-US" sz="2000" dirty="0">
                <a:latin typeface="Meiryo UI" panose="020B0604030504040204" pitchFamily="50" charset="-128"/>
                <a:ea typeface="Meiryo UI" panose="020B0604030504040204" pitchFamily="50" charset="-128"/>
              </a:rPr>
              <a:t>とは</a:t>
            </a:r>
            <a:r>
              <a:rPr lang="ja-JP" altLang="en-US" sz="2000" dirty="0" smtClean="0">
                <a:latin typeface="Meiryo UI" panose="020B0604030504040204" pitchFamily="50" charset="-128"/>
                <a:ea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rPr>
              <a:t>GPS</a:t>
            </a:r>
            <a:r>
              <a:rPr lang="ja-JP" altLang="en-US" sz="2000" dirty="0" smtClean="0">
                <a:latin typeface="Meiryo UI" panose="020B0604030504040204" pitchFamily="50" charset="-128"/>
                <a:ea typeface="Meiryo UI" panose="020B0604030504040204" pitchFamily="50" charset="-128"/>
              </a:rPr>
              <a:t>衛星</a:t>
            </a:r>
            <a:r>
              <a:rPr lang="ja-JP" altLang="en-US" sz="2000" dirty="0">
                <a:latin typeface="Meiryo UI" panose="020B0604030504040204" pitchFamily="50" charset="-128"/>
                <a:ea typeface="Meiryo UI" panose="020B0604030504040204" pitchFamily="50" charset="-128"/>
              </a:rPr>
              <a:t>と同等の信号を用いる屋内測位方式のことで、電波の届きにくい屋内においても正確に位置を求めることが出来るように考えられたシステム</a:t>
            </a:r>
            <a:r>
              <a:rPr lang="ja-JP" altLang="en-US" sz="20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pPr eaLnBrk="1" hangingPunct="1"/>
            <a:endParaRPr lang="ja-JP" altLang="en-US" sz="1200" dirty="0">
              <a:latin typeface="Meiryo UI" panose="020B0604030504040204" pitchFamily="50" charset="-128"/>
              <a:ea typeface="Meiryo UI" panose="020B0604030504040204" pitchFamily="50" charset="-128"/>
            </a:endParaRPr>
          </a:p>
          <a:p>
            <a:pPr eaLnBrk="1" hangingPunct="1"/>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は、日本の測位衛星システムである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準天頂衛星</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みちびき）の枠組みから発案され、</a:t>
            </a:r>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送信機は、その場所の位置情報をメッセージとして送信します。</a:t>
            </a:r>
          </a:p>
        </p:txBody>
      </p:sp>
      <p:sp>
        <p:nvSpPr>
          <p:cNvPr id="4" name="テキスト ボックス 3"/>
          <p:cNvSpPr txBox="1"/>
          <p:nvPr/>
        </p:nvSpPr>
        <p:spPr>
          <a:xfrm>
            <a:off x="3655446" y="218415"/>
            <a:ext cx="4808083" cy="523220"/>
          </a:xfrm>
          <a:prstGeom prst="rect">
            <a:avLst/>
          </a:prstGeom>
          <a:noFill/>
        </p:spPr>
        <p:txBody>
          <a:bodyPr wrap="square" rtlCol="0">
            <a:spAutoFit/>
          </a:bodyPr>
          <a:lstStyle/>
          <a:p>
            <a:pPr algn="ctr"/>
            <a:r>
              <a:rPr kumimoji="1" lang="en-US" altLang="ja-JP" sz="2800" b="1" dirty="0" smtClean="0">
                <a:latin typeface="Meiryo UI" panose="020B0604030504040204" pitchFamily="50" charset="-128"/>
                <a:ea typeface="Meiryo UI" panose="020B0604030504040204" pitchFamily="50" charset="-128"/>
              </a:rPr>
              <a:t>IMES</a:t>
            </a:r>
            <a:r>
              <a:rPr kumimoji="1" lang="ja-JP" altLang="en-US" sz="2800" b="1" dirty="0" smtClean="0">
                <a:latin typeface="Meiryo UI" panose="020B0604030504040204" pitchFamily="50" charset="-128"/>
                <a:ea typeface="Meiryo UI" panose="020B0604030504040204" pitchFamily="50" charset="-128"/>
              </a:rPr>
              <a:t>とは？</a:t>
            </a:r>
            <a:endParaRPr kumimoji="1" lang="ja-JP" altLang="en-US" sz="28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stretch>
            <a:fillRect/>
          </a:stretch>
        </p:blipFill>
        <p:spPr>
          <a:xfrm>
            <a:off x="7284027" y="2875030"/>
            <a:ext cx="4899193" cy="3352763"/>
          </a:xfrm>
          <a:prstGeom prst="rect">
            <a:avLst/>
          </a:prstGeom>
        </p:spPr>
      </p:pic>
    </p:spTree>
    <p:extLst>
      <p:ext uri="{BB962C8B-B14F-4D97-AF65-F5344CB8AC3E}">
        <p14:creationId xmlns:p14="http://schemas.microsoft.com/office/powerpoint/2010/main" val="1295685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5614" y="830179"/>
            <a:ext cx="12135365" cy="1748153"/>
          </a:xfrm>
          <a:prstGeom prst="roundRect">
            <a:avLst>
              <a:gd name="adj" fmla="val 10522"/>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ja-JP" sz="2400" b="1" u="sng"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目的</a:t>
            </a:r>
            <a:r>
              <a:rPr lang="ja-JP"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5G</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本格的な世界展開を見据え</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時空</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ソリューション</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IMES-Plus</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や、屋内超小型基地局（</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Small Cell</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）に組み込んだ</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デバイス</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基盤</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とした</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プラットフォームを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、世界に</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先駆けて</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構築し</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、各社</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の緊密な</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連携</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のもと国内外</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でビジネス</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展開</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し、各社の業容拡大に貢献</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する。</a:t>
            </a:r>
            <a:endPar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 name="角丸四角形 7"/>
          <p:cNvSpPr/>
          <p:nvPr/>
        </p:nvSpPr>
        <p:spPr>
          <a:xfrm>
            <a:off x="0" y="2732166"/>
            <a:ext cx="12192000" cy="4008876"/>
          </a:xfrm>
          <a:prstGeom prst="roundRect">
            <a:avLst>
              <a:gd name="adj" fmla="val 4538"/>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ICT</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を</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最大限に活用し、サイバー空間とフィジカル空間（現実世界）とを融合させた</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取組（</a:t>
            </a:r>
            <a:r>
              <a:rPr lang="en-US" altLang="ja-JP" sz="2000" b="1" dirty="0">
                <a:latin typeface="Meiryo UI" panose="020B0604030504040204" pitchFamily="50" charset="-128"/>
                <a:ea typeface="Meiryo UI" panose="020B0604030504040204" pitchFamily="50" charset="-128"/>
              </a:rPr>
              <a:t>Cyber-Physical </a:t>
            </a:r>
            <a:r>
              <a:rPr lang="en-US" altLang="ja-JP" sz="2000" b="1" dirty="0" smtClean="0">
                <a:latin typeface="Meiryo UI" panose="020B0604030504040204" pitchFamily="50" charset="-128"/>
                <a:ea typeface="Meiryo UI" panose="020B0604030504040204" pitchFamily="50" charset="-128"/>
              </a:rPr>
              <a:t>System</a:t>
            </a:r>
            <a:r>
              <a:rPr lang="ja-JP" altLang="en-US" sz="2000" b="1" dirty="0" smtClean="0">
                <a:latin typeface="Meiryo UI" panose="020B0604030504040204" pitchFamily="50" charset="-128"/>
                <a:ea typeface="Meiryo UI" panose="020B0604030504040204" pitchFamily="50" charset="-128"/>
              </a:rPr>
              <a:t>：</a:t>
            </a:r>
            <a:r>
              <a:rPr lang="en-US" altLang="ja-JP" sz="2000" b="1" dirty="0" smtClean="0">
                <a:latin typeface="Meiryo UI" panose="020B0604030504040204" pitchFamily="50" charset="-128"/>
                <a:ea typeface="Meiryo UI" panose="020B0604030504040204" pitchFamily="50" charset="-128"/>
              </a:rPr>
              <a:t>C</a:t>
            </a:r>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PS</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）に</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より、人々に豊かさをもたらす「超スマート社会」を未来社会の姿として共有し、その実現に向けた一連の取組を更に深化させつつ「</a:t>
            </a:r>
            <a:r>
              <a:rPr lang="en-US" altLang="ja-JP" sz="2000" b="1" kern="100" dirty="0">
                <a:latin typeface="Meiryo UI" panose="020B0604030504040204" pitchFamily="50" charset="-128"/>
                <a:ea typeface="Meiryo UI" panose="020B0604030504040204" pitchFamily="50" charset="-128"/>
                <a:cs typeface="Times New Roman" panose="02020603050405020304" pitchFamily="18" charset="0"/>
              </a:rPr>
              <a:t>Society 5.0</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」として強力に推進し、世界に先駆けて</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超スマート社会を実現。</a:t>
            </a:r>
            <a:endParaRPr lang="en-US" altLang="ja-JP" sz="2400" b="1" kern="100" dirty="0" smtClean="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00" b="1" dirty="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  </a:t>
            </a:r>
            <a:endParaRPr lang="en-US" altLang="ja-JP" sz="2400" b="1" dirty="0" smtClean="0">
              <a:latin typeface="Meiryo UI" panose="020B0604030504040204" pitchFamily="50" charset="-128"/>
              <a:ea typeface="Meiryo UI" panose="020B0604030504040204" pitchFamily="50" charset="-128"/>
            </a:endParaRPr>
          </a:p>
          <a:p>
            <a:r>
              <a:rPr lang="ja-JP" altLang="en-US" sz="2400" b="1" dirty="0" smtClean="0">
                <a:latin typeface="Meiryo UI" panose="020B0604030504040204" pitchFamily="50" charset="-128"/>
                <a:ea typeface="Meiryo UI" panose="020B0604030504040204" pitchFamily="50" charset="-128"/>
              </a:rPr>
              <a:t>★</a:t>
            </a:r>
            <a:r>
              <a:rPr lang="ja-JP" altLang="en-US" sz="2400" b="1" u="sng" dirty="0" smtClean="0">
                <a:latin typeface="Meiryo UI" panose="020B0604030504040204" pitchFamily="50" charset="-128"/>
                <a:ea typeface="Meiryo UI" panose="020B0604030504040204" pitchFamily="50" charset="-128"/>
              </a:rPr>
              <a:t>超スマート社会　</a:t>
            </a:r>
            <a:r>
              <a:rPr lang="en-US" altLang="ja-JP" sz="2400" b="1" u="sng" dirty="0" smtClean="0">
                <a:latin typeface="Meiryo UI" panose="020B0604030504040204" pitchFamily="50" charset="-128"/>
                <a:ea typeface="Meiryo UI" panose="020B0604030504040204" pitchFamily="50" charset="-128"/>
              </a:rPr>
              <a:t>Society5.0</a:t>
            </a:r>
            <a:r>
              <a:rPr lang="ja-JP" altLang="en-US" sz="2400" b="1" u="sng" dirty="0" smtClean="0">
                <a:latin typeface="Meiryo UI" panose="020B0604030504040204" pitchFamily="50" charset="-128"/>
                <a:ea typeface="Meiryo UI" panose="020B0604030504040204" pitchFamily="50" charset="-128"/>
              </a:rPr>
              <a:t>とは</a:t>
            </a:r>
            <a:r>
              <a:rPr lang="ja-JP" altLang="en-US" sz="2400" b="1" dirty="0" smtClean="0">
                <a:latin typeface="Meiryo UI" panose="020B0604030504040204" pitchFamily="50" charset="-128"/>
                <a:ea typeface="Meiryo UI" panose="020B0604030504040204" pitchFamily="50" charset="-128"/>
              </a:rPr>
              <a:t>、</a:t>
            </a:r>
            <a:endParaRPr lang="en-US" altLang="ja-JP" sz="24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①</a:t>
            </a:r>
            <a:r>
              <a:rPr lang="ja-JP" altLang="en-US" sz="2000" b="1" dirty="0">
                <a:latin typeface="Meiryo UI" panose="020B0604030504040204" pitchFamily="50" charset="-128"/>
                <a:ea typeface="Meiryo UI" panose="020B0604030504040204" pitchFamily="50" charset="-128"/>
              </a:rPr>
              <a:t>個別のシステムが更に高度化し、分野や地域を越えて結びつき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②</a:t>
            </a:r>
            <a:r>
              <a:rPr lang="ja-JP" altLang="en-US" sz="2000" b="1" dirty="0">
                <a:latin typeface="Meiryo UI" panose="020B0604030504040204" pitchFamily="50" charset="-128"/>
                <a:ea typeface="Meiryo UI" panose="020B0604030504040204" pitchFamily="50" charset="-128"/>
              </a:rPr>
              <a:t>３次元の</a:t>
            </a:r>
            <a:r>
              <a:rPr lang="ja-JP" altLang="en-US" sz="2000" b="1" dirty="0" smtClean="0">
                <a:latin typeface="Meiryo UI" panose="020B0604030504040204" pitchFamily="50" charset="-128"/>
                <a:ea typeface="Meiryo UI" panose="020B0604030504040204" pitchFamily="50" charset="-128"/>
              </a:rPr>
              <a:t>地理空間データ</a:t>
            </a:r>
            <a:r>
              <a:rPr lang="ja-JP" altLang="en-US" sz="2000" b="1" dirty="0">
                <a:latin typeface="Meiryo UI" panose="020B0604030504040204" pitchFamily="50" charset="-128"/>
                <a:ea typeface="Meiryo UI" panose="020B0604030504040204" pitchFamily="50" charset="-128"/>
              </a:rPr>
              <a:t>、人間の行動データ、交通データ、環境観測データ、もの作りや農作物等の生産・流通データ等の多種多様で大量のデータ（ビッグデータ）</a:t>
            </a:r>
            <a:r>
              <a:rPr lang="ja-JP" altLang="en-US" sz="2000" b="1" dirty="0" smtClean="0">
                <a:latin typeface="Meiryo UI" panose="020B0604030504040204" pitchFamily="50" charset="-128"/>
                <a:ea typeface="Meiryo UI" panose="020B0604030504040204" pitchFamily="50" charset="-128"/>
              </a:rPr>
              <a:t>を、</a:t>
            </a:r>
            <a:r>
              <a:rPr lang="ja-JP" altLang="en-US" sz="20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精緻に同期されたデバイス</a:t>
            </a:r>
            <a:r>
              <a:rPr lang="ja-JP" altLang="en-US" sz="2000" b="1" dirty="0" smtClean="0">
                <a:latin typeface="Meiryo UI" panose="020B0604030504040204" pitchFamily="50" charset="-128"/>
                <a:ea typeface="Meiryo UI" panose="020B0604030504040204" pitchFamily="50" charset="-128"/>
              </a:rPr>
              <a:t>から収集</a:t>
            </a:r>
            <a:r>
              <a:rPr lang="ja-JP" altLang="en-US" sz="2000" b="1" dirty="0">
                <a:latin typeface="Meiryo UI" panose="020B0604030504040204" pitchFamily="50" charset="-128"/>
                <a:ea typeface="Meiryo UI" panose="020B0604030504040204" pitchFamily="50" charset="-128"/>
              </a:rPr>
              <a:t>・解析し、横断的に活用することにより</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③</a:t>
            </a:r>
            <a:r>
              <a:rPr lang="ja-JP" altLang="en-US" sz="2000" b="1" dirty="0">
                <a:latin typeface="Meiryo UI" panose="020B0604030504040204" pitchFamily="50" charset="-128"/>
                <a:ea typeface="Meiryo UI" panose="020B0604030504040204" pitchFamily="50" charset="-128"/>
              </a:rPr>
              <a:t>必要なもの・サービスを、必要な人に、必要な時に、必要なだけ提供し、社会の様々なニーズに効率的かつきめ細やかに対応でき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④</a:t>
            </a:r>
            <a:r>
              <a:rPr lang="ja-JP" altLang="en-US" sz="2000" b="1" dirty="0">
                <a:latin typeface="Meiryo UI" panose="020B0604030504040204" pitchFamily="50" charset="-128"/>
                <a:ea typeface="Meiryo UI" panose="020B0604030504040204" pitchFamily="50" charset="-128"/>
              </a:rPr>
              <a:t>あらゆる人が質の高いサービスを受けられ、年齢、性別、地域、言語等</a:t>
            </a:r>
            <a:r>
              <a:rPr lang="ja-JP" altLang="en-US" sz="2000" b="1" dirty="0" smtClean="0">
                <a:latin typeface="Meiryo UI" panose="020B0604030504040204" pitchFamily="50" charset="-128"/>
                <a:ea typeface="Meiryo UI" panose="020B0604030504040204" pitchFamily="50" charset="-128"/>
              </a:rPr>
              <a:t>に係らず、生き活き</a:t>
            </a:r>
            <a:r>
              <a:rPr lang="ja-JP" altLang="en-US" sz="2000" b="1" dirty="0">
                <a:latin typeface="Meiryo UI" panose="020B0604030504040204" pitchFamily="50" charset="-128"/>
                <a:ea typeface="Meiryo UI" panose="020B0604030504040204" pitchFamily="50" charset="-128"/>
              </a:rPr>
              <a:t>と快適に</a:t>
            </a:r>
            <a:r>
              <a:rPr lang="ja-JP" altLang="en-US" sz="2000" b="1" dirty="0" smtClean="0">
                <a:latin typeface="Meiryo UI" panose="020B0604030504040204" pitchFamily="50" charset="-128"/>
                <a:ea typeface="Meiryo UI" panose="020B0604030504040204" pitchFamily="50" charset="-128"/>
              </a:rPr>
              <a:t>暮らせる社会。</a:t>
            </a:r>
            <a:endParaRPr lang="ja-JP" altLang="ja-JP" sz="2000" b="1" kern="1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テキスト ボックス 8"/>
          <p:cNvSpPr txBox="1"/>
          <p:nvPr/>
        </p:nvSpPr>
        <p:spPr>
          <a:xfrm>
            <a:off x="0" y="127577"/>
            <a:ext cx="12167936"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目的：</a:t>
            </a:r>
            <a:r>
              <a:rPr lang="en-US" altLang="ja-JP" sz="3200" b="1" dirty="0" smtClean="0">
                <a:latin typeface="Meiryo UI" panose="020B0604030504040204" pitchFamily="50" charset="-128"/>
                <a:ea typeface="Meiryo UI" panose="020B0604030504040204" pitchFamily="50" charset="-128"/>
              </a:rPr>
              <a:t>Society5.0</a:t>
            </a:r>
            <a:r>
              <a:rPr lang="ja-JP" altLang="en-US" sz="3200" b="1" dirty="0" smtClean="0">
                <a:latin typeface="Meiryo UI" panose="020B0604030504040204" pitchFamily="50" charset="-128"/>
                <a:ea typeface="Meiryo UI" panose="020B0604030504040204" pitchFamily="50" charset="-128"/>
              </a:rPr>
              <a:t>を実現します。</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013"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100704"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Untitl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6623" y="3860140"/>
            <a:ext cx="1025495" cy="73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547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713" y="888937"/>
            <a:ext cx="8561797" cy="56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円/楕円 13"/>
          <p:cNvSpPr/>
          <p:nvPr/>
        </p:nvSpPr>
        <p:spPr>
          <a:xfrm>
            <a:off x="2307631" y="1083117"/>
            <a:ext cx="1584176" cy="889357"/>
          </a:xfrm>
          <a:prstGeom prst="ellipse">
            <a:avLst/>
          </a:prstGeom>
          <a:solidFill>
            <a:schemeClr val="bg1">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4716512" y="5514279"/>
            <a:ext cx="1623568" cy="889357"/>
          </a:xfrm>
          <a:prstGeom prst="ellipse">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0" name="円/楕円 19"/>
          <p:cNvSpPr/>
          <p:nvPr/>
        </p:nvSpPr>
        <p:spPr>
          <a:xfrm>
            <a:off x="7437746" y="4938215"/>
            <a:ext cx="1638637" cy="889357"/>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6971891" y="1083117"/>
            <a:ext cx="1584176" cy="88935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nvGrpSpPr>
          <p:cNvPr id="22" name="グループ化 21"/>
          <p:cNvGrpSpPr/>
          <p:nvPr/>
        </p:nvGrpSpPr>
        <p:grpSpPr>
          <a:xfrm>
            <a:off x="1700539" y="2304974"/>
            <a:ext cx="1797463" cy="889357"/>
            <a:chOff x="436516" y="2143610"/>
            <a:chExt cx="1797463" cy="889357"/>
          </a:xfrm>
        </p:grpSpPr>
        <p:sp>
          <p:nvSpPr>
            <p:cNvPr id="23" name="円/楕円 22"/>
            <p:cNvSpPr/>
            <p:nvPr/>
          </p:nvSpPr>
          <p:spPr>
            <a:xfrm>
              <a:off x="436516" y="2143610"/>
              <a:ext cx="1687212" cy="889357"/>
            </a:xfrm>
            <a:prstGeom prst="ellipse">
              <a:avLst/>
            </a:prstGeom>
            <a:solidFill>
              <a:srgbClr val="00FF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77795" y="2313246"/>
              <a:ext cx="1656184"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通信インフラ</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屋内対策</a:t>
              </a:r>
              <a:endParaRPr kumimoji="1" lang="en-US" altLang="ja-JP" sz="1600" b="1" dirty="0">
                <a:latin typeface="Arial" panose="020B0604020202020204" pitchFamily="34" charset="0"/>
                <a:ea typeface="メイリオ" panose="020B0604030504040204" pitchFamily="50" charset="-128"/>
              </a:endParaRPr>
            </a:p>
          </p:txBody>
        </p:sp>
      </p:grpSp>
      <p:sp>
        <p:nvSpPr>
          <p:cNvPr id="25" name="テキスト ボックス 24"/>
          <p:cNvSpPr txBox="1"/>
          <p:nvPr/>
        </p:nvSpPr>
        <p:spPr>
          <a:xfrm>
            <a:off x="2575569" y="1356371"/>
            <a:ext cx="108110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公共防災</a:t>
            </a:r>
          </a:p>
        </p:txBody>
      </p:sp>
      <p:grpSp>
        <p:nvGrpSpPr>
          <p:cNvPr id="26" name="グループ化 25"/>
          <p:cNvGrpSpPr/>
          <p:nvPr/>
        </p:nvGrpSpPr>
        <p:grpSpPr>
          <a:xfrm>
            <a:off x="1666713" y="3542464"/>
            <a:ext cx="1779411" cy="889357"/>
            <a:chOff x="402690" y="3381100"/>
            <a:chExt cx="1779411" cy="889357"/>
          </a:xfrm>
        </p:grpSpPr>
        <p:sp>
          <p:nvSpPr>
            <p:cNvPr id="27" name="円/楕円 26"/>
            <p:cNvSpPr/>
            <p:nvPr/>
          </p:nvSpPr>
          <p:spPr>
            <a:xfrm>
              <a:off x="402690" y="3381100"/>
              <a:ext cx="1779411"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p:cNvSpPr txBox="1"/>
            <p:nvPr/>
          </p:nvSpPr>
          <p:spPr>
            <a:xfrm>
              <a:off x="438253" y="3704400"/>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銀行、証券会社</a:t>
              </a:r>
              <a:endParaRPr kumimoji="1" lang="en-US" altLang="ja-JP" sz="1600" b="1" dirty="0">
                <a:latin typeface="Arial" panose="020B0604020202020204" pitchFamily="34" charset="0"/>
                <a:ea typeface="メイリオ" panose="020B0604030504040204" pitchFamily="50" charset="-128"/>
              </a:endParaRPr>
            </a:p>
          </p:txBody>
        </p:sp>
      </p:grpSp>
      <p:grpSp>
        <p:nvGrpSpPr>
          <p:cNvPr id="29" name="グループ化 28"/>
          <p:cNvGrpSpPr/>
          <p:nvPr/>
        </p:nvGrpSpPr>
        <p:grpSpPr>
          <a:xfrm>
            <a:off x="2163615" y="4916124"/>
            <a:ext cx="2022937" cy="889357"/>
            <a:chOff x="899592" y="4754760"/>
            <a:chExt cx="2022937" cy="889357"/>
          </a:xfrm>
        </p:grpSpPr>
        <p:sp>
          <p:nvSpPr>
            <p:cNvPr id="30" name="円/楕円 29"/>
            <p:cNvSpPr/>
            <p:nvPr/>
          </p:nvSpPr>
          <p:spPr>
            <a:xfrm>
              <a:off x="899592" y="4754760"/>
              <a:ext cx="1709421" cy="889357"/>
            </a:xfrm>
            <a:prstGeom prst="ellipse">
              <a:avLst/>
            </a:prstGeom>
            <a:solidFill>
              <a:schemeClr val="bg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1266345" y="5022313"/>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自動運転</a:t>
              </a:r>
              <a:endParaRPr kumimoji="1" lang="en-US" altLang="ja-JP" sz="1600" b="1" dirty="0">
                <a:latin typeface="Arial" panose="020B0604020202020204" pitchFamily="34" charset="0"/>
                <a:ea typeface="メイリオ" panose="020B0604030504040204" pitchFamily="50" charset="-128"/>
              </a:endParaRPr>
            </a:p>
          </p:txBody>
        </p:sp>
      </p:grpSp>
      <p:grpSp>
        <p:nvGrpSpPr>
          <p:cNvPr id="32" name="グループ化 31"/>
          <p:cNvGrpSpPr/>
          <p:nvPr/>
        </p:nvGrpSpPr>
        <p:grpSpPr>
          <a:xfrm>
            <a:off x="4716512" y="5581327"/>
            <a:ext cx="1623568" cy="889357"/>
            <a:chOff x="3452489" y="5419963"/>
            <a:chExt cx="1623568" cy="889357"/>
          </a:xfrm>
        </p:grpSpPr>
        <p:sp>
          <p:nvSpPr>
            <p:cNvPr id="33" name="円/楕円 32"/>
            <p:cNvSpPr/>
            <p:nvPr/>
          </p:nvSpPr>
          <p:spPr>
            <a:xfrm>
              <a:off x="3452489" y="5419963"/>
              <a:ext cx="1623568" cy="8893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 name="テキスト ボックス 33"/>
            <p:cNvSpPr txBox="1"/>
            <p:nvPr/>
          </p:nvSpPr>
          <p:spPr>
            <a:xfrm>
              <a:off x="3810003" y="5600786"/>
              <a:ext cx="1104216" cy="584775"/>
            </a:xfrm>
            <a:prstGeom prst="rect">
              <a:avLst/>
            </a:prstGeom>
            <a:noFill/>
          </p:spPr>
          <p:txBody>
            <a:bodyPr wrap="square" rtlCol="0">
              <a:spAutoFit/>
            </a:bodyPr>
            <a:lstStyle/>
            <a:p>
              <a:r>
                <a:rPr kumimoji="1" lang="en-US" altLang="ja-JP" sz="1600" b="1" dirty="0" err="1">
                  <a:solidFill>
                    <a:schemeClr val="bg1"/>
                  </a:solidFill>
                  <a:latin typeface="Arial" panose="020B0604020202020204" pitchFamily="34" charset="0"/>
                  <a:ea typeface="メイリオ" panose="020B0604030504040204" pitchFamily="50" charset="-128"/>
                </a:rPr>
                <a:t>IoT</a:t>
              </a:r>
              <a:endParaRPr kumimoji="1" lang="en-US" altLang="ja-JP" sz="1600" b="1" dirty="0">
                <a:solidFill>
                  <a:schemeClr val="bg1"/>
                </a:solidFill>
                <a:latin typeface="Arial" panose="020B0604020202020204" pitchFamily="34" charset="0"/>
                <a:ea typeface="メイリオ" panose="020B0604030504040204" pitchFamily="50" charset="-128"/>
              </a:endParaRPr>
            </a:p>
            <a:p>
              <a:r>
                <a:rPr kumimoji="1" lang="en-US" altLang="ja-JP" sz="1600" b="1" dirty="0">
                  <a:solidFill>
                    <a:schemeClr val="bg1"/>
                  </a:solidFill>
                  <a:latin typeface="Arial" panose="020B0604020202020204" pitchFamily="34" charset="0"/>
                  <a:ea typeface="メイリオ" panose="020B0604030504040204" pitchFamily="50" charset="-128"/>
                </a:rPr>
                <a:t>Big Data</a:t>
              </a:r>
            </a:p>
          </p:txBody>
        </p:sp>
      </p:grpSp>
      <p:grpSp>
        <p:nvGrpSpPr>
          <p:cNvPr id="35" name="グループ化 34"/>
          <p:cNvGrpSpPr/>
          <p:nvPr/>
        </p:nvGrpSpPr>
        <p:grpSpPr>
          <a:xfrm>
            <a:off x="7437746" y="5005263"/>
            <a:ext cx="1638637" cy="889357"/>
            <a:chOff x="6173723" y="4843899"/>
            <a:chExt cx="1638637" cy="889357"/>
          </a:xfrm>
        </p:grpSpPr>
        <p:sp>
          <p:nvSpPr>
            <p:cNvPr id="36" name="円/楕円 35"/>
            <p:cNvSpPr/>
            <p:nvPr/>
          </p:nvSpPr>
          <p:spPr>
            <a:xfrm>
              <a:off x="6173723" y="4843899"/>
              <a:ext cx="1638637" cy="889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6623482" y="4982399"/>
              <a:ext cx="1008112"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放送</a:t>
              </a:r>
              <a:endParaRPr kumimoji="1" lang="en-US" altLang="ja-JP" sz="1600" b="1" dirty="0">
                <a:latin typeface="Arial" panose="020B0604020202020204" pitchFamily="34" charset="0"/>
                <a:ea typeface="メイリオ" panose="020B0604030504040204" pitchFamily="50" charset="-128"/>
              </a:endParaRPr>
            </a:p>
            <a:p>
              <a:r>
                <a:rPr kumimoji="1" lang="en-US" altLang="ja-JP" sz="1600" b="1" dirty="0">
                  <a:latin typeface="Arial" panose="020B0604020202020204" pitchFamily="34" charset="0"/>
                  <a:ea typeface="メイリオ" panose="020B0604030504040204" pitchFamily="50" charset="-128"/>
                </a:rPr>
                <a:t>4K/8K</a:t>
              </a:r>
            </a:p>
          </p:txBody>
        </p:sp>
      </p:grpSp>
      <p:grpSp>
        <p:nvGrpSpPr>
          <p:cNvPr id="38" name="グループ化 37"/>
          <p:cNvGrpSpPr/>
          <p:nvPr/>
        </p:nvGrpSpPr>
        <p:grpSpPr>
          <a:xfrm>
            <a:off x="8239217" y="3451308"/>
            <a:ext cx="1880534" cy="1082742"/>
            <a:chOff x="6975194" y="3289944"/>
            <a:chExt cx="1880534" cy="1082742"/>
          </a:xfrm>
        </p:grpSpPr>
        <p:sp>
          <p:nvSpPr>
            <p:cNvPr id="39" name="円/楕円 38"/>
            <p:cNvSpPr/>
            <p:nvPr/>
          </p:nvSpPr>
          <p:spPr>
            <a:xfrm>
              <a:off x="6975194" y="3289944"/>
              <a:ext cx="1773270" cy="1082742"/>
            </a:xfrm>
            <a:prstGeom prst="ellipse">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7199544" y="3605975"/>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ショッピングモール・決済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1" name="グループ化 40"/>
          <p:cNvGrpSpPr/>
          <p:nvPr/>
        </p:nvGrpSpPr>
        <p:grpSpPr>
          <a:xfrm>
            <a:off x="6971891" y="1016069"/>
            <a:ext cx="1888181" cy="889357"/>
            <a:chOff x="5707868" y="854705"/>
            <a:chExt cx="1888181" cy="889357"/>
          </a:xfrm>
        </p:grpSpPr>
        <p:sp>
          <p:nvSpPr>
            <p:cNvPr id="42" name="円/楕円 41"/>
            <p:cNvSpPr/>
            <p:nvPr/>
          </p:nvSpPr>
          <p:spPr>
            <a:xfrm>
              <a:off x="5707868" y="854705"/>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3" name="テキスト ボックス 42"/>
            <p:cNvSpPr txBox="1"/>
            <p:nvPr/>
          </p:nvSpPr>
          <p:spPr>
            <a:xfrm>
              <a:off x="5939865" y="1071896"/>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ビル</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マネジメント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4" name="グループ化 43"/>
          <p:cNvGrpSpPr/>
          <p:nvPr/>
        </p:nvGrpSpPr>
        <p:grpSpPr>
          <a:xfrm>
            <a:off x="8031980" y="2168897"/>
            <a:ext cx="1746535" cy="889357"/>
            <a:chOff x="6767957" y="2007533"/>
            <a:chExt cx="1746535" cy="889357"/>
          </a:xfrm>
        </p:grpSpPr>
        <p:sp>
          <p:nvSpPr>
            <p:cNvPr id="45" name="円/楕円 44"/>
            <p:cNvSpPr/>
            <p:nvPr/>
          </p:nvSpPr>
          <p:spPr>
            <a:xfrm>
              <a:off x="6767957" y="2007533"/>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858308" y="2162762"/>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テナント</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セキュリティ</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7" name="グループ化 46"/>
          <p:cNvGrpSpPr/>
          <p:nvPr/>
        </p:nvGrpSpPr>
        <p:grpSpPr>
          <a:xfrm>
            <a:off x="4611886" y="958498"/>
            <a:ext cx="1956488" cy="889357"/>
            <a:chOff x="3347863" y="797134"/>
            <a:chExt cx="1956488" cy="889357"/>
          </a:xfrm>
        </p:grpSpPr>
        <p:sp>
          <p:nvSpPr>
            <p:cNvPr id="48" name="円/楕円 47"/>
            <p:cNvSpPr/>
            <p:nvPr/>
          </p:nvSpPr>
          <p:spPr>
            <a:xfrm>
              <a:off x="3347863" y="797134"/>
              <a:ext cx="1584176"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3648167" y="936925"/>
              <a:ext cx="1656184" cy="584775"/>
            </a:xfrm>
            <a:prstGeom prst="rect">
              <a:avLst/>
            </a:prstGeom>
            <a:noFill/>
          </p:spPr>
          <p:txBody>
            <a:bodyPr wrap="square" rtlCol="0">
              <a:spAutoFit/>
            </a:bodyPr>
            <a:lstStyle/>
            <a:p>
              <a:r>
                <a:rPr kumimoji="1" lang="en-US" altLang="ja-JP" sz="1600" b="1" dirty="0">
                  <a:latin typeface="Arial" panose="020B0604020202020204" pitchFamily="34" charset="0"/>
                  <a:ea typeface="メイリオ" panose="020B0604030504040204" pitchFamily="50" charset="-128"/>
                </a:rPr>
                <a:t>FA</a:t>
              </a:r>
              <a:r>
                <a:rPr kumimoji="1" lang="ja-JP" altLang="en-US" sz="1600" b="1" dirty="0">
                  <a:latin typeface="Arial" panose="020B0604020202020204" pitchFamily="34" charset="0"/>
                  <a:ea typeface="メイリオ" panose="020B0604030504040204" pitchFamily="50" charset="-128"/>
                </a:rPr>
                <a:t>効率化</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収益改善</a:t>
              </a:r>
              <a:endParaRPr kumimoji="1" lang="en-US" altLang="ja-JP" sz="1600" b="1" dirty="0">
                <a:latin typeface="Arial" panose="020B0604020202020204" pitchFamily="34" charset="0"/>
                <a:ea typeface="メイリオ" panose="020B0604030504040204" pitchFamily="50" charset="-128"/>
              </a:endParaRPr>
            </a:p>
          </p:txBody>
        </p:sp>
      </p:grpSp>
      <p:cxnSp>
        <p:nvCxnSpPr>
          <p:cNvPr id="50" name="直線コネクタ 49"/>
          <p:cNvCxnSpPr>
            <a:stCxn id="14" idx="5"/>
          </p:cNvCxnSpPr>
          <p:nvPr/>
        </p:nvCxnSpPr>
        <p:spPr>
          <a:xfrm>
            <a:off x="3659810" y="1842231"/>
            <a:ext cx="2153037" cy="175526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3377124" y="2780360"/>
            <a:ext cx="2435723" cy="80377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3395010" y="3618018"/>
            <a:ext cx="2417837" cy="38165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stCxn id="30" idx="7"/>
          </p:cNvCxnSpPr>
          <p:nvPr/>
        </p:nvCxnSpPr>
        <p:spPr>
          <a:xfrm flipV="1">
            <a:off x="3622697" y="3604657"/>
            <a:ext cx="2224737" cy="144171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33" idx="0"/>
          </p:cNvCxnSpPr>
          <p:nvPr/>
        </p:nvCxnSpPr>
        <p:spPr>
          <a:xfrm flipV="1">
            <a:off x="5528296" y="3632357"/>
            <a:ext cx="281581" cy="194897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stCxn id="36" idx="1"/>
          </p:cNvCxnSpPr>
          <p:nvPr/>
        </p:nvCxnSpPr>
        <p:spPr>
          <a:xfrm flipH="1" flipV="1">
            <a:off x="5800021" y="3625220"/>
            <a:ext cx="1877698" cy="15102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5947611" y="3518256"/>
            <a:ext cx="2331186" cy="481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6571237" y="2725955"/>
            <a:ext cx="1532292" cy="6645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a:stCxn id="21" idx="3"/>
          </p:cNvCxnSpPr>
          <p:nvPr/>
        </p:nvCxnSpPr>
        <p:spPr>
          <a:xfrm flipH="1">
            <a:off x="5815899" y="1842231"/>
            <a:ext cx="1387989" cy="177125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48" idx="4"/>
          </p:cNvCxnSpPr>
          <p:nvPr/>
        </p:nvCxnSpPr>
        <p:spPr>
          <a:xfrm>
            <a:off x="5403974" y="1847855"/>
            <a:ext cx="432048" cy="16705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8878709" y="2872764"/>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1" name="テキスト ボックス 60"/>
          <p:cNvSpPr txBox="1"/>
          <p:nvPr/>
        </p:nvSpPr>
        <p:spPr>
          <a:xfrm>
            <a:off x="8878709" y="4431821"/>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2" name="テキスト ボックス 61"/>
          <p:cNvSpPr txBox="1"/>
          <p:nvPr/>
        </p:nvSpPr>
        <p:spPr>
          <a:xfrm>
            <a:off x="7883721" y="1751538"/>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3" name="テキスト ボックス 62"/>
          <p:cNvSpPr txBox="1"/>
          <p:nvPr/>
        </p:nvSpPr>
        <p:spPr>
          <a:xfrm>
            <a:off x="3344560" y="1649308"/>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4" name="テキスト ボックス 63"/>
          <p:cNvSpPr txBox="1"/>
          <p:nvPr/>
        </p:nvSpPr>
        <p:spPr>
          <a:xfrm>
            <a:off x="8488773" y="5746760"/>
            <a:ext cx="1605771"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5" name="テキスト ボックス 64"/>
          <p:cNvSpPr txBox="1"/>
          <p:nvPr/>
        </p:nvSpPr>
        <p:spPr>
          <a:xfrm>
            <a:off x="6057680" y="6120778"/>
            <a:ext cx="1474883"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6" name="テキスト ボックス 65"/>
          <p:cNvSpPr txBox="1"/>
          <p:nvPr/>
        </p:nvSpPr>
        <p:spPr>
          <a:xfrm>
            <a:off x="2844303" y="5633010"/>
            <a:ext cx="1191520"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7" name="テキスト ボックス 66"/>
          <p:cNvSpPr txBox="1"/>
          <p:nvPr/>
        </p:nvSpPr>
        <p:spPr>
          <a:xfrm>
            <a:off x="2091607" y="4325831"/>
            <a:ext cx="1568203" cy="307777"/>
          </a:xfrm>
          <a:prstGeom prst="rect">
            <a:avLst/>
          </a:prstGeom>
          <a:solidFill>
            <a:schemeClr val="accent1">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latin typeface="HGP創英角ｺﾞｼｯｸUB" panose="020B0900000000000000" pitchFamily="50" charset="-128"/>
                <a:ea typeface="HGP創英角ｺﾞｼｯｸUB" panose="020B0900000000000000" pitchFamily="50" charset="-128"/>
              </a:rPr>
              <a:t>タイムスタンプ</a:t>
            </a:r>
          </a:p>
        </p:txBody>
      </p:sp>
      <p:sp>
        <p:nvSpPr>
          <p:cNvPr id="68" name="テキスト ボックス 67"/>
          <p:cNvSpPr txBox="1"/>
          <p:nvPr/>
        </p:nvSpPr>
        <p:spPr>
          <a:xfrm>
            <a:off x="2550028" y="3006361"/>
            <a:ext cx="1208131"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9" name="テキスト ボックス 68"/>
          <p:cNvSpPr txBox="1"/>
          <p:nvPr/>
        </p:nvSpPr>
        <p:spPr>
          <a:xfrm>
            <a:off x="5574578" y="1644472"/>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grpSp>
        <p:nvGrpSpPr>
          <p:cNvPr id="70" name="Diagram group"/>
          <p:cNvGrpSpPr/>
          <p:nvPr/>
        </p:nvGrpSpPr>
        <p:grpSpPr>
          <a:xfrm>
            <a:off x="4846134" y="2600475"/>
            <a:ext cx="1979777" cy="1979777"/>
            <a:chOff x="2676100" y="1804978"/>
            <a:chExt cx="1979777" cy="1979777"/>
          </a:xfrm>
          <a:scene3d>
            <a:camera prst="perspectiveRelaxed">
              <a:rot lat="19149996" lon="20104178" rev="1577324"/>
            </a:camera>
            <a:lightRig rig="soft" dir="t"/>
            <a:backdrop>
              <a:anchor x="0" y="0" z="-210000"/>
              <a:norm dx="0" dy="0" dz="914400"/>
              <a:up dx="0" dy="914400" dz="0"/>
            </a:backdrop>
          </a:scene3d>
        </p:grpSpPr>
        <p:grpSp>
          <p:nvGrpSpPr>
            <p:cNvPr id="71" name="グループ化 70"/>
            <p:cNvGrpSpPr/>
            <p:nvPr/>
          </p:nvGrpSpPr>
          <p:grpSpPr>
            <a:xfrm>
              <a:off x="2676100" y="1804978"/>
              <a:ext cx="1979777" cy="1979777"/>
              <a:chOff x="2676100" y="1804978"/>
              <a:chExt cx="1979777" cy="1979777"/>
            </a:xfrm>
          </p:grpSpPr>
          <p:sp>
            <p:nvSpPr>
              <p:cNvPr id="72" name="円/楕円 71"/>
              <p:cNvSpPr/>
              <p:nvPr/>
            </p:nvSpPr>
            <p:spPr>
              <a:xfrm>
                <a:off x="2676100" y="1804978"/>
                <a:ext cx="1979777" cy="1979777"/>
              </a:xfrm>
              <a:prstGeom prst="ellipse">
                <a:avLst/>
              </a:prstGeom>
              <a:sp3d extrusionH="152250" prstMaterial="matte">
                <a:bevelT w="165100" prst="coolSlant"/>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円/楕円 4"/>
              <p:cNvSpPr/>
              <p:nvPr/>
            </p:nvSpPr>
            <p:spPr>
              <a:xfrm>
                <a:off x="2966032" y="2094910"/>
                <a:ext cx="1399913" cy="1399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6990" tIns="46990" rIns="46990" bIns="46990" numCol="1" spcCol="1270" anchor="ctr" anchorCtr="0">
                <a:noAutofit/>
                <a:sp3d extrusionH="28000" prstMaterial="matte"/>
              </a:bodyPr>
              <a:lstStyle/>
              <a:p>
                <a:pPr lvl="0" algn="ctr" defTabSz="1644650">
                  <a:lnSpc>
                    <a:spcPct val="90000"/>
                  </a:lnSpc>
                  <a:spcBef>
                    <a:spcPct val="0"/>
                  </a:spcBef>
                  <a:spcAft>
                    <a:spcPct val="35000"/>
                  </a:spcAft>
                </a:pPr>
                <a:r>
                  <a:rPr kumimoji="1" lang="en-US" altLang="ja-JP" sz="3700" kern="1200" dirty="0" smtClean="0"/>
                  <a:t>IMES-Plus</a:t>
                </a:r>
                <a:endParaRPr kumimoji="1" lang="ja-JP" altLang="en-US" sz="3700" kern="1200" dirty="0"/>
              </a:p>
            </p:txBody>
          </p:sp>
        </p:grpSp>
      </p:grpSp>
      <p:sp>
        <p:nvSpPr>
          <p:cNvPr id="10" name="テキスト ボックス 9"/>
          <p:cNvSpPr txBox="1"/>
          <p:nvPr/>
        </p:nvSpPr>
        <p:spPr>
          <a:xfrm>
            <a:off x="-23632" y="6576572"/>
            <a:ext cx="5607422"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（出典）</a:t>
            </a:r>
            <a:r>
              <a:rPr kumimoji="1" lang="en-US" altLang="ja-JP" sz="1400" dirty="0" err="1" smtClean="0">
                <a:latin typeface="Meiryo UI" panose="020B0604030504040204" pitchFamily="50" charset="-128"/>
                <a:ea typeface="Meiryo UI" panose="020B0604030504040204" pitchFamily="50" charset="-128"/>
              </a:rPr>
              <a:t>Accver</a:t>
            </a:r>
            <a:r>
              <a:rPr kumimoji="1" lang="ja-JP" altLang="en-US" sz="1400" dirty="0" smtClean="0">
                <a:latin typeface="Meiryo UI" panose="020B0604030504040204" pitchFamily="50" charset="-128"/>
                <a:ea typeface="Meiryo UI" panose="020B0604030504040204" pitchFamily="50" charset="-128"/>
              </a:rPr>
              <a:t>㈱／測位衛星技術㈱</a:t>
            </a:r>
            <a:endParaRPr kumimoji="1" lang="ja-JP" altLang="en-US" sz="14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1" y="174697"/>
            <a:ext cx="12192001"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時空</a:t>
            </a:r>
            <a:r>
              <a:rPr lang="en-US" altLang="ja-JP" sz="2800" b="1" dirty="0" smtClean="0">
                <a:latin typeface="Meiryo UI" panose="020B0604030504040204" pitchFamily="50" charset="-128"/>
                <a:ea typeface="Meiryo UI" panose="020B0604030504040204" pitchFamily="50" charset="-128"/>
              </a:rPr>
              <a:t>ID</a:t>
            </a:r>
            <a:r>
              <a:rPr lang="ja-JP" altLang="en-US" sz="2800" b="1" dirty="0">
                <a:latin typeface="Meiryo UI" panose="020B0604030504040204" pitchFamily="50" charset="-128"/>
                <a:ea typeface="Meiryo UI" panose="020B0604030504040204" pitchFamily="50" charset="-128"/>
              </a:rPr>
              <a:t>ソリューション </a:t>
            </a:r>
            <a:r>
              <a:rPr lang="en-US" altLang="ja-JP" sz="2800" b="1" dirty="0" smtClean="0">
                <a:latin typeface="Meiryo UI" panose="020B0604030504040204" pitchFamily="50" charset="-128"/>
                <a:ea typeface="Meiryo UI" panose="020B0604030504040204" pitchFamily="50" charset="-128"/>
              </a:rPr>
              <a:t>IMES-Plus</a:t>
            </a:r>
            <a:r>
              <a:rPr lang="ja-JP" altLang="en-US" sz="2800" b="1" dirty="0" smtClean="0">
                <a:latin typeface="Meiryo UI" panose="020B0604030504040204" pitchFamily="50" charset="-128"/>
                <a:ea typeface="Meiryo UI" panose="020B0604030504040204" pitchFamily="50" charset="-128"/>
              </a:rPr>
              <a:t>の適用分野</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44183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1609</Words>
  <Application>Microsoft Office PowerPoint</Application>
  <PresentationFormat>ワイド画面</PresentationFormat>
  <Paragraphs>263</Paragraphs>
  <Slides>20</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20</vt:i4>
      </vt:variant>
    </vt:vector>
  </HeadingPairs>
  <TitlesOfParts>
    <vt:vector size="32" baseType="lpstr">
      <vt:lpstr>DFKai-SB</vt:lpstr>
      <vt:lpstr>HGP創英角ｺﾞｼｯｸUB</vt:lpstr>
      <vt:lpstr>Meiryo UI</vt:lpstr>
      <vt:lpstr>ＭＳ Ｐゴシック</vt:lpstr>
      <vt:lpstr>メイリオ</vt:lpstr>
      <vt:lpstr>游ゴシック</vt:lpstr>
      <vt:lpstr>Arial</vt:lpstr>
      <vt:lpstr>Calibri</vt:lpstr>
      <vt:lpstr>Calibri Light</vt:lpstr>
      <vt:lpstr>Times New Roman</vt:lpstr>
      <vt:lpstr>Office テーマ</vt:lpstr>
      <vt:lpstr>Clip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50</cp:revision>
  <dcterms:created xsi:type="dcterms:W3CDTF">2018-09-21T05:36:01Z</dcterms:created>
  <dcterms:modified xsi:type="dcterms:W3CDTF">2019-01-23T01:24:26Z</dcterms:modified>
</cp:coreProperties>
</file>